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notesSlides/notesSlide11.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2.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8.bin" ContentType="application/vnd.openxmlformats-officedocument.oleObject"/>
  <Override PartName="/ppt/notesSlides/notesSlide29.xml" ContentType="application/vnd.openxmlformats-officedocument.presentationml.notesSlide+xml"/>
  <Override PartName="/ppt/embeddings/oleObject9.bin" ContentType="application/vnd.openxmlformats-officedocument.oleObject"/>
  <Override PartName="/ppt/notesSlides/notesSlide30.xml" ContentType="application/vnd.openxmlformats-officedocument.presentationml.notesSlide+xml"/>
  <Override PartName="/ppt/embeddings/oleObject10.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Microsoft_Equation1.bin" ContentType="application/vnd.openxmlformats-officedocument.oleObject"/>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1"/>
  </p:notesMasterIdLst>
  <p:handoutMasterIdLst>
    <p:handoutMasterId r:id="rId82"/>
  </p:handoutMasterIdLst>
  <p:sldIdLst>
    <p:sldId id="256" r:id="rId2"/>
    <p:sldId id="718" r:id="rId3"/>
    <p:sldId id="719" r:id="rId4"/>
    <p:sldId id="720" r:id="rId5"/>
    <p:sldId id="583" r:id="rId6"/>
    <p:sldId id="584" r:id="rId7"/>
    <p:sldId id="585" r:id="rId8"/>
    <p:sldId id="586" r:id="rId9"/>
    <p:sldId id="580" r:id="rId10"/>
    <p:sldId id="758" r:id="rId11"/>
    <p:sldId id="759" r:id="rId12"/>
    <p:sldId id="807" r:id="rId13"/>
    <p:sldId id="761" r:id="rId14"/>
    <p:sldId id="762" r:id="rId15"/>
    <p:sldId id="763" r:id="rId16"/>
    <p:sldId id="764" r:id="rId17"/>
    <p:sldId id="791" r:id="rId18"/>
    <p:sldId id="765" r:id="rId19"/>
    <p:sldId id="766" r:id="rId20"/>
    <p:sldId id="767" r:id="rId21"/>
    <p:sldId id="768" r:id="rId22"/>
    <p:sldId id="790" r:id="rId23"/>
    <p:sldId id="770" r:id="rId24"/>
    <p:sldId id="844" r:id="rId25"/>
    <p:sldId id="771" r:id="rId26"/>
    <p:sldId id="773" r:id="rId27"/>
    <p:sldId id="775" r:id="rId28"/>
    <p:sldId id="792" r:id="rId29"/>
    <p:sldId id="780" r:id="rId30"/>
    <p:sldId id="846" r:id="rId31"/>
    <p:sldId id="781" r:id="rId32"/>
    <p:sldId id="793" r:id="rId33"/>
    <p:sldId id="834" r:id="rId34"/>
    <p:sldId id="835" r:id="rId35"/>
    <p:sldId id="823" r:id="rId36"/>
    <p:sldId id="784" r:id="rId37"/>
    <p:sldId id="785" r:id="rId38"/>
    <p:sldId id="786" r:id="rId39"/>
    <p:sldId id="783" r:id="rId40"/>
    <p:sldId id="795" r:id="rId41"/>
    <p:sldId id="796" r:id="rId42"/>
    <p:sldId id="797" r:id="rId43"/>
    <p:sldId id="798" r:id="rId44"/>
    <p:sldId id="824" r:id="rId45"/>
    <p:sldId id="847" r:id="rId46"/>
    <p:sldId id="788" r:id="rId47"/>
    <p:sldId id="789" r:id="rId48"/>
    <p:sldId id="825" r:id="rId49"/>
    <p:sldId id="754" r:id="rId50"/>
    <p:sldId id="755" r:id="rId51"/>
    <p:sldId id="756" r:id="rId52"/>
    <p:sldId id="757" r:id="rId53"/>
    <p:sldId id="622" r:id="rId54"/>
    <p:sldId id="625" r:id="rId55"/>
    <p:sldId id="627" r:id="rId56"/>
    <p:sldId id="628" r:id="rId57"/>
    <p:sldId id="629" r:id="rId58"/>
    <p:sldId id="630" r:id="rId59"/>
    <p:sldId id="631" r:id="rId60"/>
    <p:sldId id="632" r:id="rId61"/>
    <p:sldId id="760" r:id="rId62"/>
    <p:sldId id="848" r:id="rId63"/>
    <p:sldId id="849" r:id="rId64"/>
    <p:sldId id="850" r:id="rId65"/>
    <p:sldId id="851" r:id="rId66"/>
    <p:sldId id="852" r:id="rId67"/>
    <p:sldId id="853" r:id="rId68"/>
    <p:sldId id="854" r:id="rId69"/>
    <p:sldId id="855" r:id="rId70"/>
    <p:sldId id="856" r:id="rId71"/>
    <p:sldId id="857" r:id="rId72"/>
    <p:sldId id="858" r:id="rId73"/>
    <p:sldId id="859" r:id="rId74"/>
    <p:sldId id="860" r:id="rId75"/>
    <p:sldId id="861" r:id="rId76"/>
    <p:sldId id="862" r:id="rId77"/>
    <p:sldId id="863" r:id="rId78"/>
    <p:sldId id="864" r:id="rId79"/>
    <p:sldId id="865"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31" autoAdjust="0"/>
    <p:restoredTop sz="66905" autoAdjust="0"/>
  </p:normalViewPr>
  <p:slideViewPr>
    <p:cSldViewPr snapToGrid="0" snapToObjects="1">
      <p:cViewPr varScale="1">
        <p:scale>
          <a:sx n="62" d="100"/>
          <a:sy n="62" d="100"/>
        </p:scale>
        <p:origin x="-168"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6739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interSettings" Target="printerSettings/printerSettings1.bin"/><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image" Target="../media/image43.emf"/><Relationship Id="rId2"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 OUT ARTICLE, READ and discuss.</a:t>
            </a:r>
          </a:p>
          <a:p>
            <a:r>
              <a:rPr lang="en-US" sz="1200" b="0" i="0" u="none" strike="noStrike" kern="1200" baseline="0" dirty="0" smtClean="0">
                <a:solidFill>
                  <a:schemeClr val="tx1"/>
                </a:solidFill>
                <a:latin typeface="+mn-lt"/>
                <a:ea typeface="+mn-ea"/>
                <a:cs typeface="+mn-cs"/>
              </a:rPr>
              <a:t>Can you envision a study that would convince you that a cause can lead to something happening in the past?</a:t>
            </a:r>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2</a:t>
            </a:fld>
            <a:endParaRPr lang="en-US"/>
          </a:p>
        </p:txBody>
      </p:sp>
    </p:spTree>
    <p:extLst>
      <p:ext uri="{BB962C8B-B14F-4D97-AF65-F5344CB8AC3E}">
        <p14:creationId xmlns:p14="http://schemas.microsoft.com/office/powerpoint/2010/main" val="168124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21</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Lucida Grande" charset="0"/>
                <a:cs typeface="Geneva" charset="0"/>
              </a:rPr>
              <a:t>Note negative to positive change among other things</a:t>
            </a:r>
          </a:p>
          <a:p>
            <a:r>
              <a:rPr lang="en-US" dirty="0" smtClean="0">
                <a:latin typeface="Lucida Grande" charset="0"/>
                <a:cs typeface="Geneva" charset="0"/>
              </a:rPr>
              <a:t>----- Meeting Notes (2/19/15 10:00) -----</a:t>
            </a:r>
          </a:p>
          <a:p>
            <a:r>
              <a:rPr lang="en-US" dirty="0" smtClean="0">
                <a:latin typeface="Lucida Grande" charset="0"/>
                <a:cs typeface="Geneva" charset="0"/>
              </a:rPr>
              <a:t>cook's distance</a:t>
            </a:r>
            <a:endParaRPr lang="en-US" dirty="0">
              <a:latin typeface="Lucida Grande" charset="0"/>
              <a:cs typeface="Geneva"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F0F6015-B5BE-DC48-BF90-822506A7E3A5}" type="slidenum">
              <a:rPr lang="en-US" b="0"/>
              <a:pPr eaLnBrk="1" hangingPunct="1"/>
              <a:t>22</a:t>
            </a:fld>
            <a:endParaRPr lang="en-US"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of X 2.6,</a:t>
            </a:r>
            <a:r>
              <a:rPr lang="en-US" baseline="0" dirty="0" smtClean="0"/>
              <a:t> mean of y 3</a:t>
            </a:r>
          </a:p>
          <a:p>
            <a:endParaRPr lang="en-US" baseline="0" dirty="0" smtClean="0"/>
          </a:p>
          <a:p>
            <a:r>
              <a:rPr lang="en-US" baseline="0" dirty="0" smtClean="0"/>
              <a:t>Coffee is as related to correct answers as vice versa</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26</a:t>
            </a:fld>
            <a:endParaRPr lang="en-US"/>
          </a:p>
        </p:txBody>
      </p:sp>
    </p:spTree>
    <p:extLst>
      <p:ext uri="{BB962C8B-B14F-4D97-AF65-F5344CB8AC3E}">
        <p14:creationId xmlns:p14="http://schemas.microsoft.com/office/powerpoint/2010/main" val="4955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Cognitive bias</a:t>
            </a:r>
          </a:p>
          <a:p>
            <a:endParaRPr lang="en-US" dirty="0" smtClean="0"/>
          </a:p>
          <a:p>
            <a:r>
              <a:rPr lang="en-US" sz="1200" b="0" i="0" u="none" strike="noStrike" kern="1200" baseline="0" dirty="0" smtClean="0">
                <a:solidFill>
                  <a:schemeClr val="tx1"/>
                </a:solidFill>
                <a:latin typeface="+mn-lt"/>
                <a:ea typeface="+mn-ea"/>
                <a:cs typeface="+mn-cs"/>
              </a:rPr>
              <a:t>Fig. 1A were judged  as positively related by 87%,  as negatively related by 2%, and  as unrelated by 11% of participants. The two uncorrelated  sequences in Fig. 1B  were judged  as positively related by 3%,  as negatively related by 79%, and  as unrelated by 18% of participants.</a:t>
            </a:r>
          </a:p>
          <a:p>
            <a:r>
              <a:rPr lang="en-US" sz="1200" b="0" i="0" u="none" strike="noStrike" kern="1200" baseline="0" dirty="0" smtClean="0">
                <a:solidFill>
                  <a:schemeClr val="tx1"/>
                </a:solidFill>
                <a:latin typeface="+mn-lt"/>
                <a:ea typeface="+mn-ea"/>
                <a:cs typeface="+mn-cs"/>
              </a:rPr>
              <a:t>----- Meeting Notes (8/31/15 17:30) -----</a:t>
            </a:r>
          </a:p>
          <a:p>
            <a:r>
              <a:rPr lang="en-US" sz="1200" b="0" i="0" u="none" strike="noStrike" kern="1200" baseline="0" dirty="0" smtClean="0">
                <a:solidFill>
                  <a:schemeClr val="tx1"/>
                </a:solidFill>
                <a:latin typeface="+mn-lt"/>
                <a:ea typeface="+mn-ea"/>
                <a:cs typeface="+mn-cs"/>
              </a:rPr>
              <a:t>reformant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27</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980D2D58-81E6-4D46-A6DA-C14DCEAD56A6}" type="slidenum">
              <a:rPr lang="en-US" b="0"/>
              <a:pPr eaLnBrk="1" hangingPunct="1"/>
              <a:t>28</a:t>
            </a:fld>
            <a:endParaRPr lang="en-US"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bama.ua.edu</a:t>
            </a:r>
            <a:r>
              <a:rPr lang="en-US" dirty="0" smtClean="0"/>
              <a:t>/~</a:t>
            </a:r>
            <a:r>
              <a:rPr lang="en-US" dirty="0" err="1" smtClean="0"/>
              <a:t>sprentic</a:t>
            </a:r>
            <a:r>
              <a:rPr lang="en-US" dirty="0" smtClean="0"/>
              <a:t>/101%20Psych%20&amp;%20Life--Correlation-</a:t>
            </a:r>
            <a:r>
              <a:rPr lang="en-US" dirty="0" err="1" smtClean="0"/>
              <a:t>causation.htm</a:t>
            </a:r>
            <a:endParaRPr lang="en-US" dirty="0" smtClean="0"/>
          </a:p>
          <a:p>
            <a:endParaRPr lang="en-US" dirty="0" smtClean="0"/>
          </a:p>
          <a:p>
            <a:r>
              <a:rPr lang="en-US" dirty="0" smtClean="0"/>
              <a:t>But why</a:t>
            </a:r>
            <a:r>
              <a:rPr lang="en-US" baseline="0" dirty="0" smtClean="0"/>
              <a:t> shouldn’t we use pirates to predict temperature?</a:t>
            </a:r>
          </a:p>
          <a:p>
            <a:endParaRPr lang="en-US" baseline="0" dirty="0" smtClean="0"/>
          </a:p>
          <a:p>
            <a:r>
              <a:rPr lang="en-US" baseline="0" dirty="0" smtClean="0"/>
              <a:t>Now, why do we think pirates don’t cause global warming, or global warming doesn’t cause piracy?</a:t>
            </a:r>
          </a:p>
        </p:txBody>
      </p:sp>
      <p:sp>
        <p:nvSpPr>
          <p:cNvPr id="4" name="Slide Number Placeholder 3"/>
          <p:cNvSpPr>
            <a:spLocks noGrp="1"/>
          </p:cNvSpPr>
          <p:nvPr>
            <p:ph type="sldNum" sz="quarter" idx="10"/>
          </p:nvPr>
        </p:nvSpPr>
        <p:spPr/>
        <p:txBody>
          <a:bodyPr/>
          <a:lstStyle/>
          <a:p>
            <a:fld id="{96F5A71B-BA24-424E-808D-00C995453344}" type="slidenum">
              <a:rPr lang="en-US" smtClean="0"/>
              <a:t>29</a:t>
            </a:fld>
            <a:endParaRPr lang="en-US"/>
          </a:p>
        </p:txBody>
      </p:sp>
    </p:spTree>
    <p:extLst>
      <p:ext uri="{BB962C8B-B14F-4D97-AF65-F5344CB8AC3E}">
        <p14:creationId xmlns:p14="http://schemas.microsoft.com/office/powerpoint/2010/main" val="2526612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Directionality </a:t>
            </a:r>
            <a:r>
              <a:rPr lang="en-US" baseline="0" dirty="0" smtClean="0"/>
              <a:t> = why we can’t use it for prediction!</a:t>
            </a:r>
          </a:p>
          <a:p>
            <a:endParaRPr lang="en-US" baseline="0" dirty="0" smtClean="0"/>
          </a:p>
          <a:p>
            <a:r>
              <a:rPr lang="en-US" baseline="0" dirty="0" smtClean="0"/>
              <a:t>Umbrella vendors out before rain</a:t>
            </a:r>
          </a:p>
          <a:p>
            <a:endParaRPr lang="en-US" baseline="0" dirty="0" smtClean="0"/>
          </a:p>
          <a:p>
            <a:r>
              <a:rPr lang="en-US" baseline="0" dirty="0" smtClean="0"/>
              <a:t>Observe out of order</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31</a:t>
            </a:fld>
            <a:endParaRPr lang="en-US"/>
          </a:p>
        </p:txBody>
      </p:sp>
    </p:spTree>
    <p:extLst>
      <p:ext uri="{BB962C8B-B14F-4D97-AF65-F5344CB8AC3E}">
        <p14:creationId xmlns:p14="http://schemas.microsoft.com/office/powerpoint/2010/main" val="3824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Special case for C:</a:t>
            </a:r>
            <a:r>
              <a:rPr lang="en-US" baseline="0" dirty="0" smtClean="0"/>
              <a:t> C = Time </a:t>
            </a:r>
            <a:r>
              <a:rPr lang="en-US" dirty="0" smtClean="0"/>
              <a:t>(shared change</a:t>
            </a:r>
            <a:r>
              <a:rPr lang="en-US" baseline="0" dirty="0" smtClean="0"/>
              <a:t> over time)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307979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3</a:t>
            </a:fld>
            <a:endParaRPr lang="en-US"/>
          </a:p>
        </p:txBody>
      </p:sp>
    </p:spTree>
    <p:extLst>
      <p:ext uri="{BB962C8B-B14F-4D97-AF65-F5344CB8AC3E}">
        <p14:creationId xmlns:p14="http://schemas.microsoft.com/office/powerpoint/2010/main" val="318474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Restricted range. Only observing grey</a:t>
            </a:r>
            <a:r>
              <a:rPr lang="en-US" baseline="0" dirty="0" smtClean="0"/>
              <a:t> area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Illustrate restricted range on board. When else does that happen? Surveying political</a:t>
            </a:r>
            <a:r>
              <a:rPr lang="en-US" baseline="0" dirty="0" smtClean="0"/>
              <a:t> website users</a:t>
            </a:r>
            <a:endParaRPr lang="en-US" dirty="0" smtClean="0"/>
          </a:p>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36</a:t>
            </a:fld>
            <a:endParaRPr lang="en-US"/>
          </a:p>
        </p:txBody>
      </p:sp>
    </p:spTree>
    <p:extLst>
      <p:ext uri="{BB962C8B-B14F-4D97-AF65-F5344CB8AC3E}">
        <p14:creationId xmlns:p14="http://schemas.microsoft.com/office/powerpoint/2010/main" val="726312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sz="1200" dirty="0" smtClean="0">
                <a:solidFill>
                  <a:srgbClr val="000000"/>
                </a:solidFill>
                <a:latin typeface="+mn-lt"/>
                <a:ea typeface="+mn-ea"/>
              </a:rPr>
              <a:t>tests - a much smaller range than the full population from which the researchers could have drawn their sample.</a:t>
            </a:r>
            <a:endParaRPr lang="en-US" dirty="0">
              <a:latin typeface="Lucida Grande" charset="0"/>
              <a:cs typeface="Geneva"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99D2C3B-E299-C447-8DCF-14FEA0D6C794}" type="slidenum">
              <a:rPr lang="en-US" b="0"/>
              <a:pPr eaLnBrk="1" hangingPunct="1"/>
              <a:t>37</a:t>
            </a:fld>
            <a:endParaRPr lang="en-US"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EACC4582-2B67-C646-8A27-D00E70B33CC6}" type="slidenum">
              <a:rPr lang="en-NZ" b="0"/>
              <a:pPr eaLnBrk="1" hangingPunct="1"/>
              <a:t>40</a:t>
            </a:fld>
            <a:endParaRPr lang="en-NZ" b="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NZ" dirty="0">
              <a:latin typeface="Arial" charset="0"/>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Which data should we consult in choosing an action, the aggregated or the partitioned?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Kidney Stone example above, it is clear that if one is diagnosed with "Small Stones" or "Large Stones" the data for the respective subpopulation should be consulted and Treatment A would be preferred to Treatment B.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what if a patient is not diagnosed, and the size of the stone is not known; would it be appropriate to consult the aggregated data and administer Treatment B? This would stand contrary to common sense; a treatment that is preferred both under one condition and under its negation should also be preferred when the condition is unknown.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997372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Pearl[2] shows that, indeed, in many cases it is the aggregated, not the partitioned data that gives the correct choice of action.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Worse yet, given the same table, one should sometimes follow the partitioned and sometimes the aggregated data, depending on the story behind the data; with each story dictating its own choice. Pearl[2] considers this to be the real paradox behind Simpson's reversal.</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Treatment B is standard, A is experimental approach</a:t>
            </a:r>
          </a:p>
          <a:p>
            <a:endParaRPr lang="en-US" dirty="0" smtClean="0"/>
          </a:p>
          <a:p>
            <a:r>
              <a:rPr lang="en-US" dirty="0" smtClean="0"/>
              <a:t>Who wants treatment A</a:t>
            </a:r>
            <a:r>
              <a:rPr lang="en-US" baseline="0" dirty="0" smtClean="0"/>
              <a:t> and who wants treatment B?</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46</a:t>
            </a:fld>
            <a:endParaRPr lang="en-US"/>
          </a:p>
        </p:txBody>
      </p:sp>
    </p:spTree>
    <p:extLst>
      <p:ext uri="{BB962C8B-B14F-4D97-AF65-F5344CB8AC3E}">
        <p14:creationId xmlns:p14="http://schemas.microsoft.com/office/powerpoint/2010/main" val="2479017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pubmed</a:t>
            </a:r>
            <a:r>
              <a:rPr lang="en-US" dirty="0" smtClean="0"/>
              <a:t>/11747681</a:t>
            </a:r>
          </a:p>
          <a:p>
            <a:endParaRPr lang="en-US" dirty="0" smtClean="0"/>
          </a:p>
          <a:p>
            <a:r>
              <a:rPr lang="en-US" dirty="0" smtClean="0"/>
              <a:t>Ask: so what actually happened?</a:t>
            </a:r>
          </a:p>
          <a:p>
            <a:endParaRPr lang="en-US" dirty="0" smtClean="0"/>
          </a:p>
          <a:p>
            <a:r>
              <a:rPr lang="en-US" dirty="0" smtClean="0"/>
              <a:t>Levels of granularity</a:t>
            </a:r>
            <a:r>
              <a:rPr lang="en-US" baseline="0" dirty="0" smtClean="0"/>
              <a:t> matter!!!</a:t>
            </a:r>
          </a:p>
          <a:p>
            <a:endParaRPr lang="en-US" baseline="0" dirty="0" smtClean="0"/>
          </a:p>
          <a:p>
            <a:r>
              <a:rPr lang="en-US" baseline="0" dirty="0" smtClean="0"/>
              <a:t>Men have higher mortality rate, and more of them got treatment A than B, biasing the sample and vice versa with women.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47</a:t>
            </a:fld>
            <a:endParaRPr lang="en-US"/>
          </a:p>
        </p:txBody>
      </p:sp>
    </p:spTree>
    <p:extLst>
      <p:ext uri="{BB962C8B-B14F-4D97-AF65-F5344CB8AC3E}">
        <p14:creationId xmlns:p14="http://schemas.microsoft.com/office/powerpoint/2010/main" val="110747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91029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pmc</a:t>
            </a:r>
            <a:r>
              <a:rPr lang="en-US" dirty="0" smtClean="0"/>
              <a:t>/articles/PMC1122963/</a:t>
            </a:r>
          </a:p>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4</a:t>
            </a:fld>
            <a:endParaRPr lang="en-US"/>
          </a:p>
        </p:txBody>
      </p:sp>
    </p:spTree>
    <p:extLst>
      <p:ext uri="{BB962C8B-B14F-4D97-AF65-F5344CB8AC3E}">
        <p14:creationId xmlns:p14="http://schemas.microsoft.com/office/powerpoint/2010/main" val="88226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kumimoji="0" lang="en-US" sz="1200" dirty="0" smtClean="0"/>
              <a:t>Random error (chance) can be controlled by statistical significance</a:t>
            </a:r>
          </a:p>
          <a:p>
            <a:pPr>
              <a:buFontTx/>
              <a:buNone/>
            </a:pPr>
            <a:r>
              <a:rPr kumimoji="0" lang="en-US" sz="1200" dirty="0" smtClean="0"/>
              <a:t>or by confidence interval</a:t>
            </a:r>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1855946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eaLnBrk="1" hangingPunct="1">
              <a:lnSpc>
                <a:spcPct val="80000"/>
              </a:lnSpc>
            </a:pPr>
            <a:r>
              <a:rPr lang="en-US" sz="1000" dirty="0" smtClean="0">
                <a:latin typeface="Calibri" charset="0"/>
              </a:rPr>
              <a:t>Contiguity: cause and effect are nearby</a:t>
            </a:r>
          </a:p>
          <a:p>
            <a:pPr marL="1143000" lvl="2" indent="-228600" eaLnBrk="1" hangingPunct="1">
              <a:lnSpc>
                <a:spcPct val="80000"/>
              </a:lnSpc>
            </a:pPr>
            <a:r>
              <a:rPr lang="en-US" sz="1000" dirty="0" smtClean="0">
                <a:latin typeface="Calibri" charset="0"/>
              </a:rPr>
              <a:t>Temporal priority: cause occurs prior to effect</a:t>
            </a:r>
          </a:p>
          <a:p>
            <a:pPr marL="1143000" lvl="2" indent="-228600" eaLnBrk="1" hangingPunct="1">
              <a:lnSpc>
                <a:spcPct val="80000"/>
              </a:lnSpc>
            </a:pPr>
            <a:r>
              <a:rPr lang="en-US" sz="1000" dirty="0" smtClean="0">
                <a:latin typeface="Calibri" charset="0"/>
              </a:rPr>
              <a:t>Constant conjunction: cause regularly followed by effect</a:t>
            </a:r>
          </a:p>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53</a:t>
            </a:fld>
            <a:endParaRPr lang="en-US"/>
          </a:p>
        </p:txBody>
      </p:sp>
    </p:spTree>
    <p:extLst>
      <p:ext uri="{BB962C8B-B14F-4D97-AF65-F5344CB8AC3E}">
        <p14:creationId xmlns:p14="http://schemas.microsoft.com/office/powerpoint/2010/main" val="30036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54</a:t>
            </a:fld>
            <a:endParaRPr lang="en-US"/>
          </a:p>
        </p:txBody>
      </p:sp>
    </p:spTree>
    <p:extLst>
      <p:ext uri="{BB962C8B-B14F-4D97-AF65-F5344CB8AC3E}">
        <p14:creationId xmlns:p14="http://schemas.microsoft.com/office/powerpoint/2010/main" val="3380095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2715A2-15A0-7A4F-929A-7CAD6CC37DB0}" type="slidenum">
              <a:rPr lang="en-US"/>
              <a:pPr/>
              <a:t>55</a:t>
            </a:fld>
            <a:endParaRPr lang="en-US"/>
          </a:p>
        </p:txBody>
      </p:sp>
      <p:sp>
        <p:nvSpPr>
          <p:cNvPr id="29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699" name="Rectangle 3"/>
          <p:cNvSpPr>
            <a:spLocks noGrp="1" noChangeArrowheads="1"/>
          </p:cNvSpPr>
          <p:nvPr>
            <p:ph type="body" idx="1"/>
          </p:nvPr>
        </p:nvSpPr>
        <p:spPr/>
        <p:txBody>
          <a:bodyPr/>
          <a:lstStyle/>
          <a:p>
            <a:r>
              <a:rPr lang="en-US" dirty="0" smtClean="0"/>
              <a:t>	</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AD8ED-09A3-4347-B039-4F09CC276E7B}" type="slidenum">
              <a:rPr lang="en-US"/>
              <a:pPr/>
              <a:t>56</a:t>
            </a:fld>
            <a:endParaRPr lang="en-US"/>
          </a:p>
        </p:txBody>
      </p:sp>
      <p:sp>
        <p:nvSpPr>
          <p:cNvPr id="2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57</a:t>
            </a:fld>
            <a:endParaRPr lang="en-US"/>
          </a:p>
        </p:txBody>
      </p:sp>
    </p:spTree>
    <p:extLst>
      <p:ext uri="{BB962C8B-B14F-4D97-AF65-F5344CB8AC3E}">
        <p14:creationId xmlns:p14="http://schemas.microsoft.com/office/powerpoint/2010/main" val="1653011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58</a:t>
            </a:fld>
            <a:endParaRPr lang="en-US"/>
          </a:p>
        </p:txBody>
      </p:sp>
    </p:spTree>
    <p:extLst>
      <p:ext uri="{BB962C8B-B14F-4D97-AF65-F5344CB8AC3E}">
        <p14:creationId xmlns:p14="http://schemas.microsoft.com/office/powerpoint/2010/main" val="1803569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Meadow took a report estimating the chance</a:t>
            </a:r>
          </a:p>
          <a:p>
            <a:r>
              <a:rPr lang="en-US" sz="1200" b="0" i="0" u="none" strike="noStrike" kern="1200" baseline="0" dirty="0" smtClean="0">
                <a:solidFill>
                  <a:schemeClr val="tx1"/>
                </a:solidFill>
                <a:latin typeface="+mn-lt"/>
                <a:ea typeface="+mn-ea"/>
                <a:cs typeface="+mn-cs"/>
              </a:rPr>
              <a:t>of SIDS as 1 in 8,543 and then said two would be one in 8,543*8,543 – approximately</a:t>
            </a:r>
          </a:p>
          <a:p>
            <a:r>
              <a:rPr lang="en-US" sz="1200" b="0" i="0" u="none" strike="noStrike" kern="1200" baseline="0" dirty="0" smtClean="0">
                <a:solidFill>
                  <a:schemeClr val="tx1"/>
                </a:solidFill>
                <a:latin typeface="+mn-lt"/>
                <a:ea typeface="+mn-ea"/>
                <a:cs typeface="+mn-cs"/>
              </a:rPr>
              <a:t>73 million.</a:t>
            </a:r>
            <a:r>
              <a:rPr lang="en-US" sz="1200" b="1" i="0" u="none" strike="noStrike" kern="1200" baseline="0" dirty="0" smtClean="0">
                <a:solidFill>
                  <a:schemeClr val="tx1"/>
                </a:solidFill>
                <a:latin typeface="+mn-lt"/>
                <a:ea typeface="+mn-ea"/>
                <a:cs typeface="+mn-cs"/>
              </a:rPr>
              <a:t>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Have you ever said it’s too unlikely to be true? Something unlikely has already happened!</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61</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Issue #1: may be an underlying </a:t>
            </a:r>
            <a:r>
              <a:rPr lang="en-US" sz="1200" b="0" i="0" u="none" strike="noStrike" kern="1200" baseline="0" dirty="0" err="1" smtClean="0">
                <a:solidFill>
                  <a:schemeClr val="tx1"/>
                </a:solidFill>
                <a:latin typeface="+mn-lt"/>
                <a:ea typeface="+mn-ea"/>
                <a:cs typeface="+mn-cs"/>
              </a:rPr>
              <a:t>comon</a:t>
            </a:r>
            <a:r>
              <a:rPr lang="en-US" sz="1200" b="0" i="0" u="none" strike="noStrike" kern="1200" baseline="0" dirty="0" smtClean="0">
                <a:solidFill>
                  <a:schemeClr val="tx1"/>
                </a:solidFill>
                <a:latin typeface="+mn-lt"/>
                <a:ea typeface="+mn-ea"/>
                <a:cs typeface="+mn-cs"/>
              </a:rPr>
              <a:t> cause</a:t>
            </a:r>
          </a:p>
          <a:p>
            <a:r>
              <a:rPr lang="en-US" sz="1200" b="0" i="0" u="none" strike="noStrike" kern="1200" baseline="0" dirty="0" smtClean="0">
                <a:solidFill>
                  <a:schemeClr val="tx1"/>
                </a:solidFill>
                <a:latin typeface="+mn-lt"/>
                <a:ea typeface="+mn-ea"/>
                <a:cs typeface="+mn-cs"/>
              </a:rPr>
              <a:t>Issue #2: probability of an event != probability of guilt or innocence. Why not? Any low probability event will eventually occur (e.g. someone winning the lottery).</a:t>
            </a:r>
          </a:p>
          <a:p>
            <a:r>
              <a:rPr lang="en-US" sz="1200" b="0" i="0" u="none" strike="noStrike" kern="1200" baseline="0" dirty="0" smtClean="0">
                <a:solidFill>
                  <a:schemeClr val="tx1"/>
                </a:solidFill>
                <a:latin typeface="+mn-lt"/>
                <a:ea typeface="+mn-ea"/>
                <a:cs typeface="+mn-cs"/>
              </a:rPr>
              <a:t>Need to compare probability of two SIDS against probability of two murders</a:t>
            </a:r>
          </a:p>
          <a:p>
            <a:r>
              <a:rPr lang="en-US" b="0" dirty="0" smtClean="0"/>
              <a:t>Clark spent 3 years in prison.</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62</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63</a:t>
            </a:fld>
            <a:endParaRPr lang="en-US"/>
          </a:p>
        </p:txBody>
      </p:sp>
    </p:spTree>
    <p:extLst>
      <p:ext uri="{BB962C8B-B14F-4D97-AF65-F5344CB8AC3E}">
        <p14:creationId xmlns:p14="http://schemas.microsoft.com/office/powerpoint/2010/main" val="160754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/news/the-scientist-who-put-the-nail-in-xmrv-s-coffin-1.11444</a:t>
            </a:r>
          </a:p>
          <a:p>
            <a:r>
              <a:rPr lang="en-US" sz="1200" b="1" kern="1200" dirty="0" smtClean="0">
                <a:solidFill>
                  <a:schemeClr val="tx1"/>
                </a:solidFill>
                <a:latin typeface="+mn-lt"/>
                <a:ea typeface="+mn-ea"/>
                <a:cs typeface="+mn-cs"/>
              </a:rPr>
              <a:t>March 2011</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Scientists at NIH present research showing that XMRV emerged from two different mouse viruses in the laboratory during the 1990s. The implication, one author told Nature, is that this virus, born in a laboratory, has probably been infecting laboratory samples for more than a decade, but not people. Meanwhile, a Nature profile of Judy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highlights growing tensions between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and her former collaborators on the initial report.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7</a:t>
            </a:fld>
            <a:endParaRPr lang="en-US"/>
          </a:p>
        </p:txBody>
      </p:sp>
    </p:spTree>
    <p:extLst>
      <p:ext uri="{BB962C8B-B14F-4D97-AF65-F5344CB8AC3E}">
        <p14:creationId xmlns:p14="http://schemas.microsoft.com/office/powerpoint/2010/main" val="426405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65</a:t>
            </a:fld>
            <a:endParaRPr lang="en-US"/>
          </a:p>
        </p:txBody>
      </p:sp>
    </p:spTree>
    <p:extLst>
      <p:ext uri="{BB962C8B-B14F-4D97-AF65-F5344CB8AC3E}">
        <p14:creationId xmlns:p14="http://schemas.microsoft.com/office/powerpoint/2010/main" val="634939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66</a:t>
            </a:fld>
            <a:endParaRPr lang="en-US"/>
          </a:p>
        </p:txBody>
      </p:sp>
    </p:spTree>
    <p:extLst>
      <p:ext uri="{BB962C8B-B14F-4D97-AF65-F5344CB8AC3E}">
        <p14:creationId xmlns:p14="http://schemas.microsoft.com/office/powerpoint/2010/main" val="278322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67</a:t>
            </a:fld>
            <a:endParaRPr lang="en-US"/>
          </a:p>
        </p:txBody>
      </p:sp>
    </p:spTree>
    <p:extLst>
      <p:ext uri="{BB962C8B-B14F-4D97-AF65-F5344CB8AC3E}">
        <p14:creationId xmlns:p14="http://schemas.microsoft.com/office/powerpoint/2010/main" val="424747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16FF122-A94F-7345-9DF4-33C22AD23AF7}" type="slidenum">
              <a:rPr lang="en-US" smtClean="0"/>
              <a:t>68</a:t>
            </a:fld>
            <a:endParaRPr lang="en-US"/>
          </a:p>
        </p:txBody>
      </p:sp>
    </p:spTree>
    <p:extLst>
      <p:ext uri="{BB962C8B-B14F-4D97-AF65-F5344CB8AC3E}">
        <p14:creationId xmlns:p14="http://schemas.microsoft.com/office/powerpoint/2010/main" val="3784492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69</a:t>
            </a:fld>
            <a:endParaRPr lang="en-US"/>
          </a:p>
        </p:txBody>
      </p:sp>
    </p:spTree>
    <p:extLst>
      <p:ext uri="{BB962C8B-B14F-4D97-AF65-F5344CB8AC3E}">
        <p14:creationId xmlns:p14="http://schemas.microsoft.com/office/powerpoint/2010/main" val="2020763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71</a:t>
            </a:fld>
            <a:endParaRPr lang="en-US"/>
          </a:p>
        </p:txBody>
      </p:sp>
    </p:spTree>
    <p:extLst>
      <p:ext uri="{BB962C8B-B14F-4D97-AF65-F5344CB8AC3E}">
        <p14:creationId xmlns:p14="http://schemas.microsoft.com/office/powerpoint/2010/main" val="3835554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72</a:t>
            </a:fld>
            <a:endParaRPr lang="en-US"/>
          </a:p>
        </p:txBody>
      </p:sp>
    </p:spTree>
    <p:extLst>
      <p:ext uri="{BB962C8B-B14F-4D97-AF65-F5344CB8AC3E}">
        <p14:creationId xmlns:p14="http://schemas.microsoft.com/office/powerpoint/2010/main" val="3879919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73</a:t>
            </a:fld>
            <a:endParaRPr lang="en-US"/>
          </a:p>
        </p:txBody>
      </p:sp>
    </p:spTree>
    <p:extLst>
      <p:ext uri="{BB962C8B-B14F-4D97-AF65-F5344CB8AC3E}">
        <p14:creationId xmlns:p14="http://schemas.microsoft.com/office/powerpoint/2010/main" val="298923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fld id="{86A791F2-06E1-8A44-9672-BF3ABE268D3F}" type="slidenum">
              <a:rPr lang="en-US" b="0"/>
              <a:pPr/>
              <a:t>74</a:t>
            </a:fld>
            <a:endParaRPr lang="en-US" b="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Eg</a:t>
            </a:r>
            <a:r>
              <a:rPr lang="en-US" dirty="0" smtClean="0"/>
              <a:t> Seatbelt </a:t>
            </a:r>
            <a:r>
              <a:rPr lang="en-US" i="1" dirty="0" smtClean="0"/>
              <a:t>should</a:t>
            </a:r>
            <a:r>
              <a:rPr lang="en-US" dirty="0" smtClean="0"/>
              <a:t> prevent death, but causes it</a:t>
            </a:r>
          </a:p>
          <a:p>
            <a:pPr eaLnBrk="1" hangingPunct="1"/>
            <a:endParaRPr lang="en-US" dirty="0" smtClean="0"/>
          </a:p>
          <a:p>
            <a:pPr eaLnBrk="1" hangingPunct="1"/>
            <a:r>
              <a:rPr lang="en-US" dirty="0" smtClean="0"/>
              <a:t>Image </a:t>
            </a:r>
            <a:r>
              <a:rPr lang="en-US" dirty="0"/>
              <a:t>from: http://</a:t>
            </a:r>
            <a:r>
              <a:rPr lang="en-US" dirty="0" err="1"/>
              <a:t>www.springerlink.com</a:t>
            </a:r>
            <a:r>
              <a:rPr lang="en-US" dirty="0"/>
              <a:t>/content/vm062877643u8209/</a:t>
            </a:r>
            <a:r>
              <a:rPr lang="en-US" dirty="0" err="1"/>
              <a:t>fulltext.pdf</a:t>
            </a:r>
            <a:endParaRPr lang="en-US" dirty="0"/>
          </a:p>
          <a:p>
            <a:pPr eaLnBrk="1" hangingPunct="1"/>
            <a:r>
              <a:rPr lang="en-US" dirty="0"/>
              <a:t>http://carsguide.110mb.com/?l=</a:t>
            </a:r>
            <a:r>
              <a:rPr lang="en-US" dirty="0" err="1"/>
              <a:t>Golf_ball</a:t>
            </a:r>
            <a:endParaRPr lang="en-US" dirty="0"/>
          </a:p>
          <a:p>
            <a:pPr eaLnBrk="1" hangingPunct="1"/>
            <a:endParaRPr lang="en-US" dirty="0"/>
          </a:p>
          <a:p>
            <a:pPr eaLnBrk="1" hangingPunct="1"/>
            <a:r>
              <a:rPr lang="ja-JP" altLang="en-US" dirty="0"/>
              <a:t>“</a:t>
            </a:r>
            <a:r>
              <a:rPr lang="en-US" dirty="0"/>
              <a:t>A novice golfer swings at a golf ball and the ball begins rolling toward the cup. But a</a:t>
            </a:r>
          </a:p>
          <a:p>
            <a:pPr eaLnBrk="1" hangingPunct="1"/>
            <a:r>
              <a:rPr lang="en-US" dirty="0"/>
              <a:t>squirrel comes along and kicks the ball away. Kicks of exactly this kind have a tendency to</a:t>
            </a:r>
          </a:p>
          <a:p>
            <a:pPr eaLnBrk="1" hangingPunct="1"/>
            <a:r>
              <a:rPr lang="en-US" dirty="0"/>
              <a:t>prevent balls from making a birdie (reducing the probability of a birdie, say, from 0.5</a:t>
            </a:r>
          </a:p>
          <a:p>
            <a:pPr eaLnBrk="1" hangingPunct="1"/>
            <a:r>
              <a:rPr lang="en-US" dirty="0"/>
              <a:t>to 0.1). Improbably enough (since there is only 10% of chance to make a birdie) and</a:t>
            </a:r>
          </a:p>
          <a:p>
            <a:pPr eaLnBrk="1" hangingPunct="1"/>
            <a:r>
              <a:rPr lang="en-US" dirty="0"/>
              <a:t>luckily for the golfer, in this particular case, the ball comes off the squirrel</a:t>
            </a:r>
            <a:r>
              <a:rPr lang="ja-JP" altLang="en-US" dirty="0"/>
              <a:t>’</a:t>
            </a:r>
            <a:r>
              <a:rPr lang="en-US" dirty="0"/>
              <a:t>s foot on a</a:t>
            </a:r>
          </a:p>
          <a:p>
            <a:pPr eaLnBrk="1" hangingPunct="1"/>
            <a:r>
              <a:rPr lang="en-US" dirty="0"/>
              <a:t>new trajectory (increasing the probability of a birdie to 0.7) to roll into the cup for a birdie</a:t>
            </a:r>
          </a:p>
          <a:p>
            <a:pPr eaLnBrk="1" hangingPunct="1"/>
            <a:r>
              <a:rPr lang="en-US" dirty="0"/>
              <a:t>at a later time.</a:t>
            </a:r>
            <a:r>
              <a:rPr lang="ja-JP" altLang="en-US" dirty="0"/>
              <a:t>”</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75</a:t>
            </a:fld>
            <a:endParaRPr lang="en-US"/>
          </a:p>
        </p:txBody>
      </p:sp>
    </p:spTree>
    <p:extLst>
      <p:ext uri="{BB962C8B-B14F-4D97-AF65-F5344CB8AC3E}">
        <p14:creationId xmlns:p14="http://schemas.microsoft.com/office/powerpoint/2010/main" val="300699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Observational data/no single method for finding</a:t>
            </a:r>
            <a:br>
              <a:rPr lang="en-US" dirty="0" smtClean="0"/>
            </a:br>
            <a:r>
              <a:rPr lang="en-US" dirty="0" smtClean="0"/>
              <a:t>Prediction/explanation/intervention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393425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76</a:t>
            </a:fld>
            <a:endParaRPr lang="en-US"/>
          </a:p>
        </p:txBody>
      </p:sp>
    </p:spTree>
    <p:extLst>
      <p:ext uri="{BB962C8B-B14F-4D97-AF65-F5344CB8AC3E}">
        <p14:creationId xmlns:p14="http://schemas.microsoft.com/office/powerpoint/2010/main" val="25506772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/wiki/Poison</a:t>
            </a: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77</a:t>
            </a:fld>
            <a:endParaRPr lang="en-US"/>
          </a:p>
        </p:txBody>
      </p:sp>
    </p:spTree>
    <p:extLst>
      <p:ext uri="{BB962C8B-B14F-4D97-AF65-F5344CB8AC3E}">
        <p14:creationId xmlns:p14="http://schemas.microsoft.com/office/powerpoint/2010/main" val="3029827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78</a:t>
            </a:fld>
            <a:endParaRPr lang="en-US"/>
          </a:p>
        </p:txBody>
      </p:sp>
    </p:spTree>
    <p:extLst>
      <p:ext uri="{BB962C8B-B14F-4D97-AF65-F5344CB8AC3E}">
        <p14:creationId xmlns:p14="http://schemas.microsoft.com/office/powerpoint/2010/main" val="3306852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79</a:t>
            </a:fld>
            <a:endParaRPr lang="en-US"/>
          </a:p>
        </p:txBody>
      </p:sp>
    </p:spTree>
    <p:extLst>
      <p:ext uri="{BB962C8B-B14F-4D97-AF65-F5344CB8AC3E}">
        <p14:creationId xmlns:p14="http://schemas.microsoft.com/office/powerpoint/2010/main" val="166319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F588A-0AE3-7E40-AEBC-0D36AC237A6D}" type="slidenum">
              <a:rPr lang="en-US"/>
              <a:pPr/>
              <a:t>11</a:t>
            </a:fld>
            <a:endParaRPr lang="en-US"/>
          </a:p>
        </p:txBody>
      </p:sp>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13</a:t>
            </a:fld>
            <a:endParaRPr lang="en-US"/>
          </a:p>
        </p:txBody>
      </p:sp>
    </p:spTree>
    <p:extLst>
      <p:ext uri="{BB962C8B-B14F-4D97-AF65-F5344CB8AC3E}">
        <p14:creationId xmlns:p14="http://schemas.microsoft.com/office/powerpoint/2010/main" val="328062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correlation without variation. Note:</a:t>
            </a:r>
            <a:r>
              <a:rPr lang="en-US" baseline="0" dirty="0" smtClean="0"/>
              <a:t> this is what happens if you ask only winners why they won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14</a:t>
            </a:fld>
            <a:endParaRPr lang="en-US"/>
          </a:p>
        </p:txBody>
      </p:sp>
    </p:spTree>
    <p:extLst>
      <p:ext uri="{BB962C8B-B14F-4D97-AF65-F5344CB8AC3E}">
        <p14:creationId xmlns:p14="http://schemas.microsoft.com/office/powerpoint/2010/main" val="4110758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17880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3/21/16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3C12F1E-1D30-C246-80A4-AD6FF243C0F3}" type="slidenum">
              <a:rPr lang="en-US"/>
              <a:pPr/>
              <a:t>‹#›</a:t>
            </a:fld>
            <a:endParaRPr lang="en-US"/>
          </a:p>
        </p:txBody>
      </p:sp>
    </p:spTree>
    <p:extLst>
      <p:ext uri="{BB962C8B-B14F-4D97-AF65-F5344CB8AC3E}">
        <p14:creationId xmlns:p14="http://schemas.microsoft.com/office/powerpoint/2010/main" val="4122713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3/21/16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3/21/16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 id="2147483678" r:id="rId20"/>
    <p:sldLayoutId id="2147483680"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5" Type="http://schemas.openxmlformats.org/officeDocument/2006/relationships/image" Target="../media/image12.png"/><Relationship Id="rId6"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6.jpeg"/><Relationship Id="rId3"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8.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3.bin"/><Relationship Id="rId5" Type="http://schemas.openxmlformats.org/officeDocument/2006/relationships/image" Target="../media/image20.wmf"/><Relationship Id="rId1" Type="http://schemas.openxmlformats.org/officeDocument/2006/relationships/vmlDrawing" Target="../drawings/vmlDrawing3.vml"/><Relationship Id="rId2"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2.wmf"/><Relationship Id="rId5" Type="http://schemas.openxmlformats.org/officeDocument/2006/relationships/oleObject" Target="../embeddings/oleObject5.bin"/><Relationship Id="rId6" Type="http://schemas.openxmlformats.org/officeDocument/2006/relationships/image" Target="../media/image23.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6.bin"/><Relationship Id="rId5" Type="http://schemas.openxmlformats.org/officeDocument/2006/relationships/image" Target="../media/image24.emf"/><Relationship Id="rId6" Type="http://schemas.openxmlformats.org/officeDocument/2006/relationships/oleObject" Target="../embeddings/oleObject7.bin"/><Relationship Id="rId7" Type="http://schemas.openxmlformats.org/officeDocument/2006/relationships/image" Target="../media/image2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Engineering" TargetMode="External"/><Relationship Id="rId4" Type="http://schemas.openxmlformats.org/officeDocument/2006/relationships/hyperlink" Target="http://en.wikipedia.org/wiki/Chemistry" TargetMode="External"/><Relationship Id="rId5" Type="http://schemas.openxmlformats.org/officeDocument/2006/relationships/hyperlink" Target="http://en.wikipedia.org/wiki/Judea_Pearl"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8.wmf"/><Relationship Id="rId1" Type="http://schemas.openxmlformats.org/officeDocument/2006/relationships/vmlDrawing" Target="../drawings/vmlDrawing6.vml"/><Relationship Id="rId2"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9.bin"/><Relationship Id="rId5" Type="http://schemas.openxmlformats.org/officeDocument/2006/relationships/image" Target="../media/image38.wmf"/><Relationship Id="rId1" Type="http://schemas.openxmlformats.org/officeDocument/2006/relationships/vmlDrawing" Target="../drawings/vmlDrawing7.vml"/><Relationship Id="rId2"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0.bin"/><Relationship Id="rId5" Type="http://schemas.openxmlformats.org/officeDocument/2006/relationships/image" Target="../media/image38.wmf"/><Relationship Id="rId1" Type="http://schemas.openxmlformats.org/officeDocument/2006/relationships/vmlDrawing" Target="../drawings/vmlDrawing8.vml"/><Relationship Id="rId2"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image" Target="../media/image39.wmf"/><Relationship Id="rId4" Type="http://schemas.openxmlformats.org/officeDocument/2006/relationships/image" Target="../media/image40.wmf"/><Relationship Id="rId5" Type="http://schemas.openxmlformats.org/officeDocument/2006/relationships/image" Target="../media/image41.w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1" Type="http://schemas.openxmlformats.org/officeDocument/2006/relationships/image" Target="../media/image46.emf"/><Relationship Id="rId12" Type="http://schemas.openxmlformats.org/officeDocument/2006/relationships/oleObject" Target="../embeddings/Microsoft_Equation1.bin"/><Relationship Id="rId13" Type="http://schemas.openxmlformats.org/officeDocument/2006/relationships/image" Target="../media/image47.emf"/><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notesSlide" Target="../notesSlides/notesSlide42.xml"/><Relationship Id="rId4" Type="http://schemas.openxmlformats.org/officeDocument/2006/relationships/oleObject" Target="../embeddings/oleObject11.bin"/><Relationship Id="rId5" Type="http://schemas.openxmlformats.org/officeDocument/2006/relationships/image" Target="../media/image43.emf"/><Relationship Id="rId6" Type="http://schemas.openxmlformats.org/officeDocument/2006/relationships/oleObject" Target="../embeddings/oleObject12.bin"/><Relationship Id="rId7" Type="http://schemas.openxmlformats.org/officeDocument/2006/relationships/image" Target="../media/image44.emf"/><Relationship Id="rId8" Type="http://schemas.openxmlformats.org/officeDocument/2006/relationships/oleObject" Target="../embeddings/oleObject13.bin"/><Relationship Id="rId9" Type="http://schemas.openxmlformats.org/officeDocument/2006/relationships/image" Target="../media/image45.emf"/><Relationship Id="rId10" Type="http://schemas.openxmlformats.org/officeDocument/2006/relationships/oleObject" Target="../embeddings/oleObject14.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4.xml.rels><?xml version="1.0" encoding="UTF-8" standalone="yes"?>
<Relationships xmlns="http://schemas.openxmlformats.org/package/2006/relationships"><Relationship Id="rId3" Type="http://schemas.openxmlformats.org/officeDocument/2006/relationships/image" Target="../media/image51.wmf"/><Relationship Id="rId4" Type="http://schemas.openxmlformats.org/officeDocument/2006/relationships/image" Target="../media/image52.wmf"/><Relationship Id="rId5" Type="http://schemas.openxmlformats.org/officeDocument/2006/relationships/image" Target="../media/image53.wmf"/><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Causality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Dependence/independence</a:t>
            </a:r>
            <a:endParaRPr lang="en-US" dirty="0"/>
          </a:p>
        </p:txBody>
      </p:sp>
      <p:sp>
        <p:nvSpPr>
          <p:cNvPr id="3" name="Content Placeholder 2"/>
          <p:cNvSpPr>
            <a:spLocks noGrp="1"/>
          </p:cNvSpPr>
          <p:nvPr>
            <p:ph idx="1"/>
          </p:nvPr>
        </p:nvSpPr>
        <p:spPr/>
        <p:txBody>
          <a:bodyPr/>
          <a:lstStyle/>
          <a:p>
            <a:r>
              <a:rPr lang="en-US" dirty="0" smtClean="0"/>
              <a:t>Events that are independent</a:t>
            </a:r>
          </a:p>
          <a:p>
            <a:pPr lvl="1"/>
            <a:r>
              <a:rPr lang="en-US" dirty="0" smtClean="0"/>
              <a:t>Flipping heads and then tails</a:t>
            </a:r>
          </a:p>
          <a:p>
            <a:pPr lvl="1"/>
            <a:r>
              <a:rPr lang="en-US" dirty="0" smtClean="0"/>
              <a:t>Day of week and whether a patient had a heart attack (probably?)</a:t>
            </a:r>
          </a:p>
          <a:p>
            <a:r>
              <a:rPr lang="en-US" dirty="0" smtClean="0"/>
              <a:t>Events that are dependent</a:t>
            </a:r>
          </a:p>
          <a:p>
            <a:pPr lvl="1"/>
            <a:r>
              <a:rPr lang="en-US" dirty="0" smtClean="0"/>
              <a:t>Vice presidential candidate and presidential nominee</a:t>
            </a:r>
          </a:p>
          <a:p>
            <a:pPr lvl="1"/>
            <a:r>
              <a:rPr lang="en-US" dirty="0" smtClean="0"/>
              <a:t>Diagnostic test being positive and whether patient has a disease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0491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Regularities and experience</a:t>
            </a:r>
            <a:endParaRPr lang="en-US" dirty="0"/>
          </a:p>
        </p:txBody>
      </p:sp>
      <p:pic>
        <p:nvPicPr>
          <p:cNvPr id="11269" name="Picture 5" descr="MCBD08317_000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462088"/>
            <a:ext cx="1524000" cy="1344612"/>
          </a:xfrm>
        </p:spPr>
      </p:pic>
      <p:pic>
        <p:nvPicPr>
          <p:cNvPr id="11271" name="Picture 7" descr="MCj028696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57600"/>
            <a:ext cx="1828800" cy="1276350"/>
          </a:xfrm>
          <a:prstGeom prst="rect">
            <a:avLst/>
          </a:prstGeom>
          <a:noFill/>
          <a:extLst>
            <a:ext uri="{909E8E84-426E-40dd-AFC4-6F175D3DCCD1}">
              <a14:hiddenFill xmlns:a14="http://schemas.microsoft.com/office/drawing/2010/main">
                <a:solidFill>
                  <a:srgbClr val="FFFFFF"/>
                </a:solidFill>
              </a14:hiddenFill>
            </a:ext>
          </a:extLst>
        </p:spPr>
      </p:pic>
      <p:sp>
        <p:nvSpPr>
          <p:cNvPr id="11272" name="AutoShape 8"/>
          <p:cNvSpPr>
            <a:spLocks noChangeArrowheads="1"/>
          </p:cNvSpPr>
          <p:nvPr/>
        </p:nvSpPr>
        <p:spPr bwMode="auto">
          <a:xfrm>
            <a:off x="3124200" y="1981200"/>
            <a:ext cx="2743200" cy="363645"/>
          </a:xfrm>
          <a:prstGeom prst="rightArrow">
            <a:avLst>
              <a:gd name="adj1" fmla="val 50000"/>
              <a:gd name="adj2" fmla="val 128571"/>
            </a:avLst>
          </a:prstGeom>
          <a:solidFill>
            <a:schemeClr val="bg1">
              <a:lumMod val="65000"/>
            </a:schemeClr>
          </a:solidFill>
          <a:ln w="9525">
            <a:noFill/>
            <a:miter lim="800000"/>
            <a:headEnd/>
            <a:tailEnd/>
          </a:ln>
          <a:effectLst/>
          <a:extLst/>
        </p:spPr>
        <p:txBody>
          <a:bodyPr wrap="none" anchor="ctr"/>
          <a:lstStyle/>
          <a:p>
            <a:pPr algn="ctr" eaLnBrk="1" hangingPunct="1"/>
            <a:endParaRPr lang="en-US" b="0"/>
          </a:p>
        </p:txBody>
      </p:sp>
      <p:sp>
        <p:nvSpPr>
          <p:cNvPr id="11273" name="Text Box 9"/>
          <p:cNvSpPr txBox="1">
            <a:spLocks noChangeArrowheads="1"/>
          </p:cNvSpPr>
          <p:nvPr/>
        </p:nvSpPr>
        <p:spPr bwMode="auto">
          <a:xfrm>
            <a:off x="3200400" y="1295400"/>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Past experience leads to expectation</a:t>
            </a:r>
          </a:p>
        </p:txBody>
      </p:sp>
      <p:sp>
        <p:nvSpPr>
          <p:cNvPr id="11274" name="Text Box 10"/>
          <p:cNvSpPr txBox="1">
            <a:spLocks noChangeArrowheads="1"/>
          </p:cNvSpPr>
          <p:nvPr/>
        </p:nvSpPr>
        <p:spPr bwMode="auto">
          <a:xfrm>
            <a:off x="685800" y="29098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Hear noise</a:t>
            </a:r>
          </a:p>
        </p:txBody>
      </p:sp>
      <p:sp>
        <p:nvSpPr>
          <p:cNvPr id="11282" name="AutoShape 18"/>
          <p:cNvSpPr>
            <a:spLocks noChangeArrowheads="1"/>
          </p:cNvSpPr>
          <p:nvPr/>
        </p:nvSpPr>
        <p:spPr bwMode="auto">
          <a:xfrm>
            <a:off x="6553200" y="3048001"/>
            <a:ext cx="609600" cy="717550"/>
          </a:xfrm>
          <a:prstGeom prst="downArrow">
            <a:avLst>
              <a:gd name="adj1" fmla="val 50000"/>
              <a:gd name="adj2" fmla="val 43164"/>
            </a:avLst>
          </a:prstGeom>
          <a:solidFill>
            <a:schemeClr val="bg1">
              <a:lumMod val="65000"/>
            </a:schemeClr>
          </a:solidFill>
          <a:ln w="9525">
            <a:noFill/>
            <a:miter lim="800000"/>
            <a:headEnd/>
            <a:tailEnd/>
          </a:ln>
          <a:effectLst/>
          <a:extLst/>
        </p:spPr>
        <p:txBody>
          <a:bodyPr vert="eaVert" wrap="none" anchor="ctr"/>
          <a:lstStyle/>
          <a:p>
            <a:endParaRPr lang="en-US"/>
          </a:p>
        </p:txBody>
      </p:sp>
      <p:sp>
        <p:nvSpPr>
          <p:cNvPr id="11283" name="Text Box 19"/>
          <p:cNvSpPr txBox="1">
            <a:spLocks noChangeArrowheads="1"/>
          </p:cNvSpPr>
          <p:nvPr/>
        </p:nvSpPr>
        <p:spPr bwMode="auto">
          <a:xfrm>
            <a:off x="7086600" y="31242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Go to window </a:t>
            </a:r>
          </a:p>
          <a:p>
            <a:pPr eaLnBrk="1" hangingPunct="1"/>
            <a:r>
              <a:rPr lang="en-US" b="0"/>
              <a:t>to verify</a:t>
            </a:r>
          </a:p>
        </p:txBody>
      </p:sp>
      <p:sp>
        <p:nvSpPr>
          <p:cNvPr id="11284" name="AutoShape 20"/>
          <p:cNvSpPr>
            <a:spLocks noChangeArrowheads="1"/>
          </p:cNvSpPr>
          <p:nvPr/>
        </p:nvSpPr>
        <p:spPr bwMode="auto">
          <a:xfrm>
            <a:off x="3367088" y="4038600"/>
            <a:ext cx="1890712" cy="642873"/>
          </a:xfrm>
          <a:prstGeom prst="leftArrow">
            <a:avLst>
              <a:gd name="adj1" fmla="val 50000"/>
              <a:gd name="adj2" fmla="val 50126"/>
            </a:avLst>
          </a:prstGeom>
          <a:solidFill>
            <a:schemeClr val="bg1">
              <a:lumMod val="65000"/>
            </a:schemeClr>
          </a:solidFill>
          <a:ln w="9525">
            <a:noFill/>
            <a:miter lim="800000"/>
            <a:headEnd/>
            <a:tailEnd/>
          </a:ln>
          <a:effectLst/>
          <a:extLst/>
        </p:spPr>
        <p:txBody>
          <a:bodyPr wrap="none" anchor="ctr"/>
          <a:lstStyle/>
          <a:p>
            <a:endParaRPr lang="en-US"/>
          </a:p>
        </p:txBody>
      </p:sp>
      <p:sp>
        <p:nvSpPr>
          <p:cNvPr id="11285" name="Text Box 21"/>
          <p:cNvSpPr txBox="1">
            <a:spLocks noChangeArrowheads="1"/>
          </p:cNvSpPr>
          <p:nvPr/>
        </p:nvSpPr>
        <p:spPr bwMode="auto">
          <a:xfrm>
            <a:off x="1050925" y="5638800"/>
            <a:ext cx="7407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a:t>Only with empirical evidence, can we make and test predictions</a:t>
            </a:r>
          </a:p>
        </p:txBody>
      </p:sp>
      <p:sp>
        <p:nvSpPr>
          <p:cNvPr id="11286" name="Rectangle 22"/>
          <p:cNvSpPr>
            <a:spLocks noChangeArrowheads="1"/>
          </p:cNvSpPr>
          <p:nvPr/>
        </p:nvSpPr>
        <p:spPr bwMode="auto">
          <a:xfrm>
            <a:off x="3276600" y="3657600"/>
            <a:ext cx="221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0"/>
              <a:t>Prediction was false</a:t>
            </a:r>
          </a:p>
        </p:txBody>
      </p:sp>
      <p:pic>
        <p:nvPicPr>
          <p:cNvPr id="2" name="Picture 1"/>
          <p:cNvPicPr>
            <a:picLocks noChangeAspect="1"/>
          </p:cNvPicPr>
          <p:nvPr/>
        </p:nvPicPr>
        <p:blipFill>
          <a:blip r:embed="rId5"/>
          <a:stretch>
            <a:fillRect/>
          </a:stretch>
        </p:blipFill>
        <p:spPr>
          <a:xfrm>
            <a:off x="6322860" y="3850279"/>
            <a:ext cx="1225131" cy="1830134"/>
          </a:xfrm>
          <a:prstGeom prst="rect">
            <a:avLst/>
          </a:prstGeom>
        </p:spPr>
      </p:pic>
      <p:pic>
        <p:nvPicPr>
          <p:cNvPr id="3" name="Picture 2" descr="MC900311932.W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1296988"/>
            <a:ext cx="1828800" cy="1612900"/>
          </a:xfrm>
          <a:prstGeom prst="rect">
            <a:avLst/>
          </a:prstGeom>
        </p:spPr>
      </p:pic>
      <p:sp>
        <p:nvSpPr>
          <p:cNvPr id="15" name="TextBox 1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68756292"/>
      </p:ext>
    </p:extLst>
  </p:cSld>
  <p:clrMapOvr>
    <a:masterClrMapping/>
  </p:clrMapOvr>
  <p:transition xmlns:p14="http://schemas.microsoft.com/office/powerpoint/2010/main" advTm="26656"/>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r>
              <a:rPr lang="en-US" dirty="0" smtClean="0"/>
              <a:t>Comparing Variables Systematically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3/21/16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18574174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3" name="Picture 2"/>
          <p:cNvPicPr>
            <a:picLocks noChangeAspect="1"/>
          </p:cNvPicPr>
          <p:nvPr/>
        </p:nvPicPr>
        <p:blipFill>
          <a:blip r:embed="rId3"/>
          <a:stretch>
            <a:fillRect/>
          </a:stretch>
        </p:blipFill>
        <p:spPr>
          <a:xfrm>
            <a:off x="0" y="1631950"/>
            <a:ext cx="9144000" cy="4670059"/>
          </a:xfrm>
          <a:prstGeom prst="rect">
            <a:avLst/>
          </a:prstGeom>
        </p:spPr>
      </p:pic>
      <p:sp>
        <p:nvSpPr>
          <p:cNvPr id="5" name="TextBox 4"/>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15362607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295400"/>
            <a:ext cx="9144000" cy="4249692"/>
          </a:xfrm>
          <a:prstGeom prst="rect">
            <a:avLst/>
          </a:prstGeom>
        </p:spPr>
      </p:pic>
      <p:sp>
        <p:nvSpPr>
          <p:cNvPr id="3" name="TextBox 2"/>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644500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smtClean="0">
                <a:solidFill>
                  <a:schemeClr val="folHlink"/>
                </a:solidFill>
              </a:rPr>
              <a:t>correlation</a:t>
            </a:r>
            <a:r>
              <a:rPr lang="en-US" dirty="0" smtClean="0"/>
              <a:t> </a:t>
            </a:r>
            <a:r>
              <a:rPr lang="en-US" dirty="0"/>
              <a:t>analysis </a:t>
            </a:r>
            <a:r>
              <a:rPr lang="en-US" dirty="0" smtClean="0"/>
              <a:t>measures of association (relationship</a:t>
            </a:r>
            <a:r>
              <a:rPr lang="en-US" dirty="0"/>
              <a:t>)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lvl="1"/>
            <a:r>
              <a:rPr lang="en-US" dirty="0" smtClean="0"/>
              <a:t>Analysis techniques limited to </a:t>
            </a:r>
            <a:r>
              <a:rPr lang="en-US" i="1" dirty="0" smtClean="0"/>
              <a:t>linear </a:t>
            </a:r>
            <a:r>
              <a:rPr lang="en-US" dirty="0" smtClean="0"/>
              <a:t>relationships</a:t>
            </a:r>
          </a:p>
          <a:p>
            <a:pPr marL="0" indent="0" defTabSz="852488">
              <a:spcBef>
                <a:spcPct val="40000"/>
              </a:spcBef>
              <a:buNone/>
            </a:pPr>
            <a:endParaRPr lang="en-US" dirty="0" smtClean="0"/>
          </a:p>
        </p:txBody>
      </p:sp>
    </p:spTree>
    <p:extLst>
      <p:ext uri="{BB962C8B-B14F-4D97-AF65-F5344CB8AC3E}">
        <p14:creationId xmlns:p14="http://schemas.microsoft.com/office/powerpoint/2010/main" val="30594833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349754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17</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42276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32136264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316512"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4112335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19871" r="-19871"/>
          <a:stretch>
            <a:fillRect/>
          </a:stretch>
        </p:blipFill>
        <p:spPr/>
      </p:pic>
      <p:sp>
        <p:nvSpPr>
          <p:cNvPr id="3" name="Rectangle 2"/>
          <p:cNvSpPr/>
          <p:nvPr/>
        </p:nvSpPr>
        <p:spPr>
          <a:xfrm>
            <a:off x="971550" y="6334780"/>
            <a:ext cx="7715250" cy="523220"/>
          </a:xfrm>
          <a:prstGeom prst="rect">
            <a:avLst/>
          </a:prstGeom>
        </p:spPr>
        <p:txBody>
          <a:bodyPr wrap="square">
            <a:spAutoFit/>
          </a:bodyPr>
          <a:lstStyle/>
          <a:p>
            <a:r>
              <a:rPr lang="en-US" sz="1400" dirty="0" err="1"/>
              <a:t>Leibovici</a:t>
            </a:r>
            <a:r>
              <a:rPr lang="en-US" sz="1400" dirty="0"/>
              <a:t>, L. (2001). Effects of remote, retroactive intercessory prayer on outcomes in patients with bloodstream infection: </a:t>
            </a:r>
            <a:r>
              <a:rPr lang="en-US" sz="1400" dirty="0" err="1"/>
              <a:t>Randomised</a:t>
            </a:r>
            <a:r>
              <a:rPr lang="en-US" sz="1400" dirty="0"/>
              <a:t> controlled trial. </a:t>
            </a:r>
            <a:r>
              <a:rPr lang="en-US" sz="1400" i="1" dirty="0" err="1"/>
              <a:t>Bmj</a:t>
            </a:r>
            <a:r>
              <a:rPr lang="en-US" sz="1400" dirty="0"/>
              <a:t>, </a:t>
            </a:r>
            <a:r>
              <a:rPr lang="en-US" sz="1400" i="1" dirty="0"/>
              <a:t>323</a:t>
            </a:r>
            <a:r>
              <a:rPr lang="en-US" sz="1400" dirty="0"/>
              <a:t>(7327), 1450-1451. </a:t>
            </a:r>
          </a:p>
        </p:txBody>
      </p:sp>
    </p:spTree>
    <p:extLst>
      <p:ext uri="{BB962C8B-B14F-4D97-AF65-F5344CB8AC3E}">
        <p14:creationId xmlns:p14="http://schemas.microsoft.com/office/powerpoint/2010/main" val="11486405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317536"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8215114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318560"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463447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Fig 15-8.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132" y="3035300"/>
            <a:ext cx="50069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The effect of outliers</a:t>
            </a:r>
            <a:endParaRPr lang="en-US" dirty="0"/>
          </a:p>
        </p:txBody>
      </p:sp>
      <p:sp>
        <p:nvSpPr>
          <p:cNvPr id="3" name="Content Placeholder 2"/>
          <p:cNvSpPr>
            <a:spLocks noGrp="1"/>
          </p:cNvSpPr>
          <p:nvPr>
            <p:ph idx="1"/>
          </p:nvPr>
        </p:nvSpPr>
        <p:spPr/>
        <p:txBody>
          <a:bodyPr/>
          <a:lstStyle/>
          <a:p>
            <a:pPr marL="0" indent="0">
              <a:buNone/>
              <a:defRPr/>
            </a:pPr>
            <a:r>
              <a:rPr lang="en-US" dirty="0" smtClean="0">
                <a:solidFill>
                  <a:srgbClr val="000000"/>
                </a:solidFill>
              </a:rPr>
              <a:t>One outlier changed </a:t>
            </a:r>
            <a:r>
              <a:rPr lang="en-US" dirty="0">
                <a:solidFill>
                  <a:srgbClr val="000000"/>
                </a:solidFill>
              </a:rPr>
              <a:t>the correlation from </a:t>
            </a:r>
            <a:r>
              <a:rPr lang="en-US" dirty="0" smtClean="0">
                <a:solidFill>
                  <a:srgbClr val="000000"/>
                </a:solidFill>
              </a:rPr>
              <a:t>-0.14 to 0.39!</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99874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230448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1511150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408937960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319676"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54246478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319677"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233564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correlation</a:t>
            </a:r>
            <a:endParaRPr lang="en-US" dirty="0"/>
          </a:p>
        </p:txBody>
      </p:sp>
      <p:sp>
        <p:nvSpPr>
          <p:cNvPr id="5" name="Content Placeholder 4"/>
          <p:cNvSpPr>
            <a:spLocks noGrp="1"/>
          </p:cNvSpPr>
          <p:nvPr>
            <p:ph idx="1"/>
          </p:nvPr>
        </p:nvSpPr>
        <p:spPr/>
        <p:txBody>
          <a:bodyPr/>
          <a:lstStyle/>
          <a:p>
            <a:r>
              <a:rPr lang="en-US" dirty="0" smtClean="0"/>
              <a:t>Cups of coffee (X) vs. correct test answers (Y)</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195657835"/>
              </p:ext>
            </p:extLst>
          </p:nvPr>
        </p:nvGraphicFramePr>
        <p:xfrm>
          <a:off x="609598" y="2565397"/>
          <a:ext cx="2573868" cy="2565402"/>
        </p:xfrm>
        <a:graphic>
          <a:graphicData uri="http://schemas.openxmlformats.org/drawingml/2006/table">
            <a:tbl>
              <a:tblPr firstRow="1" bandRow="1">
                <a:tableStyleId>{5940675A-B579-460E-94D1-54222C63F5DA}</a:tableStyleId>
              </a:tblPr>
              <a:tblGrid>
                <a:gridCol w="1286934"/>
                <a:gridCol w="1286934"/>
              </a:tblGrid>
              <a:tr h="427567">
                <a:tc>
                  <a:txBody>
                    <a:bodyPr/>
                    <a:lstStyle/>
                    <a:p>
                      <a:r>
                        <a:rPr lang="en-US" dirty="0" smtClean="0"/>
                        <a:t>X</a:t>
                      </a:r>
                      <a:endParaRPr lang="en-US" dirty="0"/>
                    </a:p>
                  </a:txBody>
                  <a:tcPr/>
                </a:tc>
                <a:tc>
                  <a:txBody>
                    <a:bodyPr/>
                    <a:lstStyle/>
                    <a:p>
                      <a:r>
                        <a:rPr lang="en-US" dirty="0" smtClean="0"/>
                        <a:t>Y</a:t>
                      </a:r>
                      <a:endParaRPr lang="en-US" dirty="0"/>
                    </a:p>
                  </a:txBody>
                  <a:tcPr/>
                </a:tc>
              </a:tr>
              <a:tr h="427567">
                <a:tc>
                  <a:txBody>
                    <a:bodyPr/>
                    <a:lstStyle/>
                    <a:p>
                      <a:r>
                        <a:rPr lang="en-US" dirty="0" smtClean="0"/>
                        <a:t>0</a:t>
                      </a:r>
                      <a:endParaRPr lang="en-US" dirty="0"/>
                    </a:p>
                  </a:txBody>
                  <a:tcPr/>
                </a:tc>
                <a:tc>
                  <a:txBody>
                    <a:bodyPr/>
                    <a:lstStyle/>
                    <a:p>
                      <a:r>
                        <a:rPr lang="en-US" dirty="0" smtClean="0"/>
                        <a:t>1</a:t>
                      </a:r>
                      <a:endParaRPr lang="en-US" dirty="0"/>
                    </a:p>
                  </a:txBody>
                  <a:tcPr/>
                </a:tc>
              </a:tr>
              <a:tr h="427567">
                <a:tc>
                  <a:txBody>
                    <a:bodyPr/>
                    <a:lstStyle/>
                    <a:p>
                      <a:r>
                        <a:rPr lang="en-US" dirty="0" smtClean="0"/>
                        <a:t>1</a:t>
                      </a:r>
                      <a:endParaRPr lang="en-US" dirty="0"/>
                    </a:p>
                  </a:txBody>
                  <a:tcPr/>
                </a:tc>
                <a:tc>
                  <a:txBody>
                    <a:bodyPr/>
                    <a:lstStyle/>
                    <a:p>
                      <a:r>
                        <a:rPr lang="en-US" dirty="0" smtClean="0"/>
                        <a:t>1</a:t>
                      </a:r>
                      <a:endParaRPr lang="en-US" dirty="0"/>
                    </a:p>
                  </a:txBody>
                  <a:tcPr/>
                </a:tc>
              </a:tr>
              <a:tr h="427567">
                <a:tc>
                  <a:txBody>
                    <a:bodyPr/>
                    <a:lstStyle/>
                    <a:p>
                      <a:r>
                        <a:rPr lang="en-US" dirty="0" smtClean="0"/>
                        <a:t>3</a:t>
                      </a:r>
                      <a:endParaRPr lang="en-US" dirty="0"/>
                    </a:p>
                  </a:txBody>
                  <a:tcPr/>
                </a:tc>
                <a:tc>
                  <a:txBody>
                    <a:bodyPr/>
                    <a:lstStyle/>
                    <a:p>
                      <a:r>
                        <a:rPr lang="en-US" dirty="0" smtClean="0"/>
                        <a:t>3</a:t>
                      </a:r>
                      <a:endParaRPr lang="en-US" dirty="0"/>
                    </a:p>
                  </a:txBody>
                  <a:tcPr/>
                </a:tc>
              </a:tr>
              <a:tr h="427567">
                <a:tc>
                  <a:txBody>
                    <a:bodyPr/>
                    <a:lstStyle/>
                    <a:p>
                      <a:r>
                        <a:rPr lang="en-US" dirty="0" smtClean="0"/>
                        <a:t>4</a:t>
                      </a:r>
                      <a:endParaRPr lang="en-US" dirty="0"/>
                    </a:p>
                  </a:txBody>
                  <a:tcPr/>
                </a:tc>
                <a:tc>
                  <a:txBody>
                    <a:bodyPr/>
                    <a:lstStyle/>
                    <a:p>
                      <a:r>
                        <a:rPr lang="en-US" dirty="0" smtClean="0"/>
                        <a:t>5</a:t>
                      </a:r>
                      <a:endParaRPr lang="en-US" dirty="0"/>
                    </a:p>
                  </a:txBody>
                  <a:tcPr/>
                </a:tc>
              </a:tr>
              <a:tr h="427567">
                <a:tc>
                  <a:txBody>
                    <a:bodyPr/>
                    <a:lstStyle/>
                    <a:p>
                      <a:r>
                        <a:rPr lang="en-US" dirty="0" smtClean="0"/>
                        <a:t>5</a:t>
                      </a:r>
                      <a:endParaRPr lang="en-US" dirty="0"/>
                    </a:p>
                  </a:txBody>
                  <a:tcPr/>
                </a:tc>
                <a:tc>
                  <a:txBody>
                    <a:bodyPr/>
                    <a:lstStyle/>
                    <a:p>
                      <a:r>
                        <a:rPr lang="en-US" dirty="0" smtClean="0"/>
                        <a:t>5</a:t>
                      </a:r>
                      <a:endParaRPr lang="en-US" dirty="0"/>
                    </a:p>
                  </a:txBody>
                  <a:tcPr/>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81181054"/>
              </p:ext>
            </p:extLst>
          </p:nvPr>
        </p:nvGraphicFramePr>
        <p:xfrm>
          <a:off x="1981200" y="5420370"/>
          <a:ext cx="6705600" cy="1087671"/>
        </p:xfrm>
        <a:graphic>
          <a:graphicData uri="http://schemas.openxmlformats.org/presentationml/2006/ole">
            <mc:AlternateContent xmlns:mc="http://schemas.openxmlformats.org/markup-compatibility/2006">
              <mc:Choice xmlns:v="urn:schemas-microsoft-com:vml" Requires="v">
                <p:oleObj spid="_x0000_s320700" name="Equation" r:id="rId4" imgW="2425700" imgH="393700" progId="Equation.3">
                  <p:embed/>
                </p:oleObj>
              </mc:Choice>
              <mc:Fallback>
                <p:oleObj name="Equation" r:id="rId4" imgW="2425700" imgH="393700" progId="Equation.3">
                  <p:embed/>
                  <p:pic>
                    <p:nvPicPr>
                      <p:cNvPr id="0" name=""/>
                      <p:cNvPicPr/>
                      <p:nvPr/>
                    </p:nvPicPr>
                    <p:blipFill>
                      <a:blip r:embed="rId5"/>
                      <a:stretch>
                        <a:fillRect/>
                      </a:stretch>
                    </p:blipFill>
                    <p:spPr>
                      <a:xfrm>
                        <a:off x="1981200" y="5420370"/>
                        <a:ext cx="6705600" cy="108767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19600294"/>
              </p:ext>
            </p:extLst>
          </p:nvPr>
        </p:nvGraphicFramePr>
        <p:xfrm>
          <a:off x="4130675" y="2565397"/>
          <a:ext cx="4014046" cy="1009823"/>
        </p:xfrm>
        <a:graphic>
          <a:graphicData uri="http://schemas.openxmlformats.org/presentationml/2006/ole">
            <mc:AlternateContent xmlns:mc="http://schemas.openxmlformats.org/markup-compatibility/2006">
              <mc:Choice xmlns:v="urn:schemas-microsoft-com:vml" Requires="v">
                <p:oleObj spid="_x0000_s320701" name="Equation" r:id="rId6" imgW="2019300" imgH="508000" progId="Equation.3">
                  <p:embed/>
                </p:oleObj>
              </mc:Choice>
              <mc:Fallback>
                <p:oleObj name="Equation" r:id="rId6" imgW="2019300" imgH="508000" progId="Equation.3">
                  <p:embed/>
                  <p:pic>
                    <p:nvPicPr>
                      <p:cNvPr id="0" name=""/>
                      <p:cNvPicPr/>
                      <p:nvPr/>
                    </p:nvPicPr>
                    <p:blipFill>
                      <a:blip r:embed="rId7"/>
                      <a:stretch>
                        <a:fillRect/>
                      </a:stretch>
                    </p:blipFill>
                    <p:spPr>
                      <a:xfrm>
                        <a:off x="4130675" y="2565397"/>
                        <a:ext cx="4014046" cy="1009823"/>
                      </a:xfrm>
                      <a:prstGeom prst="rect">
                        <a:avLst/>
                      </a:prstGeom>
                    </p:spPr>
                  </p:pic>
                </p:oleObj>
              </mc:Fallback>
            </mc:AlternateContent>
          </a:graphicData>
        </a:graphic>
      </p:graphicFrame>
    </p:spTree>
    <p:extLst>
      <p:ext uri="{BB962C8B-B14F-4D97-AF65-F5344CB8AC3E}">
        <p14:creationId xmlns:p14="http://schemas.microsoft.com/office/powerpoint/2010/main" val="29890832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pic>
        <p:nvPicPr>
          <p:cNvPr id="6" name="Picture 5"/>
          <p:cNvPicPr>
            <a:picLocks noChangeAspect="1"/>
          </p:cNvPicPr>
          <p:nvPr/>
        </p:nvPicPr>
        <p:blipFill>
          <a:blip r:embed="rId4"/>
          <a:stretch>
            <a:fillRect/>
          </a:stretch>
        </p:blipFill>
        <p:spPr>
          <a:xfrm>
            <a:off x="1824961" y="3429000"/>
            <a:ext cx="5626100" cy="2616200"/>
          </a:xfrm>
          <a:prstGeom prst="rect">
            <a:avLst/>
          </a:prstGeom>
        </p:spPr>
      </p:pic>
      <p:sp>
        <p:nvSpPr>
          <p:cNvPr id="7" name="TextBox 6"/>
          <p:cNvSpPr txBox="1"/>
          <p:nvPr/>
        </p:nvSpPr>
        <p:spPr>
          <a:xfrm>
            <a:off x="1350560" y="2983052"/>
            <a:ext cx="2304061" cy="492443"/>
          </a:xfrm>
          <a:prstGeom prst="rect">
            <a:avLst/>
          </a:prstGeom>
          <a:noFill/>
        </p:spPr>
        <p:txBody>
          <a:bodyPr wrap="none" rtlCol="0">
            <a:spAutoFit/>
          </a:bodyPr>
          <a:lstStyle/>
          <a:p>
            <a:r>
              <a:rPr lang="en-US" sz="2600" dirty="0" smtClean="0">
                <a:solidFill>
                  <a:srgbClr val="FF0000"/>
                </a:solidFill>
              </a:rPr>
              <a:t>Correlation = 0!</a:t>
            </a:r>
            <a:endParaRPr lang="en-US" sz="2600" dirty="0">
              <a:solidFill>
                <a:srgbClr val="FF0000"/>
              </a:solidFill>
            </a:endParaRPr>
          </a:p>
        </p:txBody>
      </p:sp>
      <p:sp>
        <p:nvSpPr>
          <p:cNvPr id="8" name="Rectangle 7"/>
          <p:cNvSpPr/>
          <p:nvPr/>
        </p:nvSpPr>
        <p:spPr>
          <a:xfrm>
            <a:off x="1511519" y="5964576"/>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3352792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Correlation is not Causation</a:t>
            </a:r>
            <a:endParaRPr lang="en-US" dirty="0"/>
          </a:p>
        </p:txBody>
      </p:sp>
      <p:sp>
        <p:nvSpPr>
          <p:cNvPr id="51203" name="Rectangle 3"/>
          <p:cNvSpPr>
            <a:spLocks noGrp="1" noChangeArrowheads="1"/>
          </p:cNvSpPr>
          <p:nvPr>
            <p:ph type="body" idx="1"/>
          </p:nvPr>
        </p:nvSpPr>
        <p:spPr/>
        <p:txBody>
          <a:bodyPr/>
          <a:lstStyle/>
          <a:p>
            <a:pPr marL="0" indent="0">
              <a:buNone/>
            </a:pPr>
            <a:r>
              <a:rPr lang="en-US" dirty="0" smtClean="0"/>
              <a:t>There is a 0.91 correlation between ice cream consumption and drowning deaths.</a:t>
            </a:r>
          </a:p>
          <a:p>
            <a:pPr lvl="2"/>
            <a:r>
              <a:rPr lang="en-US" dirty="0" smtClean="0"/>
              <a:t>Does eating ice cream cause drowning?  </a:t>
            </a:r>
          </a:p>
          <a:p>
            <a:pPr lvl="2"/>
            <a:r>
              <a:rPr lang="en-US" dirty="0" smtClean="0"/>
              <a:t>Does grief cause us to eat more ice cream?</a:t>
            </a:r>
          </a:p>
        </p:txBody>
      </p:sp>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092444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without causation (1)</a:t>
            </a:r>
            <a:endParaRPr lang="en-US" dirty="0"/>
          </a:p>
        </p:txBody>
      </p:sp>
      <p:pic>
        <p:nvPicPr>
          <p:cNvPr id="4" name="Content Placeholder 3"/>
          <p:cNvPicPr>
            <a:picLocks noGrp="1" noChangeAspect="1"/>
          </p:cNvPicPr>
          <p:nvPr>
            <p:ph idx="1"/>
          </p:nvPr>
        </p:nvPicPr>
        <p:blipFill>
          <a:blip r:embed="rId3"/>
          <a:srcRect l="-15118" r="-15118"/>
          <a:stretch>
            <a:fillRect/>
          </a:stretch>
        </p:blipFill>
        <p:spPr/>
      </p:pic>
      <p:sp>
        <p:nvSpPr>
          <p:cNvPr id="3" name="TextBox 2"/>
          <p:cNvSpPr txBox="1"/>
          <p:nvPr/>
        </p:nvSpPr>
        <p:spPr>
          <a:xfrm>
            <a:off x="3209118" y="6301942"/>
            <a:ext cx="3004812" cy="369332"/>
          </a:xfrm>
          <a:prstGeom prst="rect">
            <a:avLst/>
          </a:prstGeom>
          <a:noFill/>
        </p:spPr>
        <p:txBody>
          <a:bodyPr wrap="none" rtlCol="0">
            <a:spAutoFit/>
          </a:bodyPr>
          <a:lstStyle/>
          <a:p>
            <a:r>
              <a:rPr lang="en-US" dirty="0"/>
              <a:t>http://</a:t>
            </a:r>
            <a:r>
              <a:rPr lang="en-US" dirty="0" err="1"/>
              <a:t>bama.ua.edu</a:t>
            </a:r>
            <a:r>
              <a:rPr lang="en-US" dirty="0"/>
              <a:t>/~</a:t>
            </a:r>
            <a:r>
              <a:rPr lang="en-US" dirty="0" err="1"/>
              <a:t>sprentic</a:t>
            </a:r>
            <a:endParaRPr lang="en-US" dirty="0"/>
          </a:p>
        </p:txBody>
      </p:sp>
    </p:spTree>
    <p:extLst>
      <p:ext uri="{BB962C8B-B14F-4D97-AF65-F5344CB8AC3E}">
        <p14:creationId xmlns:p14="http://schemas.microsoft.com/office/powerpoint/2010/main" val="23072290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11-12 at 12.26.02 PM.png"/>
          <p:cNvPicPr>
            <a:picLocks noGrp="1" noChangeAspect="1"/>
          </p:cNvPicPr>
          <p:nvPr>
            <p:ph idx="1"/>
          </p:nvPr>
        </p:nvPicPr>
        <p:blipFill>
          <a:blip r:embed="rId3">
            <a:extLst>
              <a:ext uri="{28A0092B-C50C-407E-A947-70E740481C1C}">
                <a14:useLocalDpi xmlns:a14="http://schemas.microsoft.com/office/drawing/2010/main" val="0"/>
              </a:ext>
            </a:extLst>
          </a:blip>
          <a:srcRect l="-16745" r="-16745"/>
          <a:stretch>
            <a:fillRect/>
          </a:stretch>
        </p:blipFill>
        <p:spPr/>
      </p:pic>
      <p:sp>
        <p:nvSpPr>
          <p:cNvPr id="5" name="TextBox 4"/>
          <p:cNvSpPr txBox="1"/>
          <p:nvPr/>
        </p:nvSpPr>
        <p:spPr>
          <a:xfrm>
            <a:off x="524486" y="6502066"/>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85726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x-none" dirty="0" smtClean="0"/>
              <a:t>Correlation != Causality</a:t>
            </a:r>
            <a:endParaRPr lang="en-US" dirty="0"/>
          </a:p>
        </p:txBody>
      </p:sp>
      <p:sp>
        <p:nvSpPr>
          <p:cNvPr id="12291" name="Rectangle 3"/>
          <p:cNvSpPr>
            <a:spLocks noGrp="1" noChangeArrowheads="1"/>
          </p:cNvSpPr>
          <p:nvPr>
            <p:ph type="body" idx="1"/>
          </p:nvPr>
        </p:nvSpPr>
        <p:spPr>
          <a:xfrm>
            <a:off x="990600" y="1676400"/>
            <a:ext cx="7772400" cy="4114800"/>
          </a:xfrm>
        </p:spPr>
        <p:txBody>
          <a:bodyPr/>
          <a:lstStyle/>
          <a:p>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pic>
        <p:nvPicPr>
          <p:cNvPr id="5" name="Content Placeholder 3"/>
          <p:cNvPicPr>
            <a:picLocks noChangeAspect="1"/>
          </p:cNvPicPr>
          <p:nvPr/>
        </p:nvPicPr>
        <p:blipFill>
          <a:blip r:embed="rId2"/>
          <a:srcRect t="-18225" b="-18225"/>
          <a:stretch>
            <a:fillRect/>
          </a:stretch>
        </p:blipFill>
        <p:spPr>
          <a:xfrm>
            <a:off x="990600" y="1300269"/>
            <a:ext cx="7772400" cy="4274521"/>
          </a:xfrm>
          <a:prstGeom prst="rect">
            <a:avLst/>
          </a:prstGeom>
        </p:spPr>
      </p:pic>
    </p:spTree>
    <p:extLst>
      <p:ext uri="{BB962C8B-B14F-4D97-AF65-F5344CB8AC3E}">
        <p14:creationId xmlns:p14="http://schemas.microsoft.com/office/powerpoint/2010/main" val="6799476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 some causation</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srcRect l="-27065" r="-27065"/>
          <a:stretch>
            <a:fillRect/>
          </a:stretch>
        </p:blipFill>
        <p:spPr>
          <a:xfrm>
            <a:off x="549563" y="2775521"/>
            <a:ext cx="4547391" cy="2500890"/>
          </a:xfrm>
          <a:prstGeom prst="rect">
            <a:avLst/>
          </a:prstGeom>
        </p:spPr>
      </p:pic>
      <p:pic>
        <p:nvPicPr>
          <p:cNvPr id="5" name="Picture 4"/>
          <p:cNvPicPr>
            <a:picLocks noChangeAspect="1"/>
          </p:cNvPicPr>
          <p:nvPr/>
        </p:nvPicPr>
        <p:blipFill>
          <a:blip r:embed="rId4"/>
          <a:stretch>
            <a:fillRect/>
          </a:stretch>
        </p:blipFill>
        <p:spPr>
          <a:xfrm>
            <a:off x="5905500" y="2755966"/>
            <a:ext cx="2159000" cy="2540000"/>
          </a:xfrm>
          <a:prstGeom prst="rect">
            <a:avLst/>
          </a:prstGeom>
        </p:spPr>
      </p:pic>
    </p:spTree>
    <p:extLst>
      <p:ext uri="{BB962C8B-B14F-4D97-AF65-F5344CB8AC3E}">
        <p14:creationId xmlns:p14="http://schemas.microsoft.com/office/powerpoint/2010/main" val="12980808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2783333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90675610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2396543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228600" lvl="1" indent="0">
              <a:buNone/>
            </a:pPr>
            <a:r>
              <a:rPr lang="en-US" dirty="0"/>
              <a:t>Cannot easily determine if there is a mediating variable</a:t>
            </a:r>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8089241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4" name="Content Placeholder 3"/>
          <p:cNvPicPr>
            <a:picLocks noGrp="1" noChangeAspect="1"/>
          </p:cNvPicPr>
          <p:nvPr>
            <p:ph idx="1"/>
          </p:nvPr>
        </p:nvPicPr>
        <p:blipFill>
          <a:blip r:embed="rId3"/>
          <a:srcRect l="-15141" r="-15141"/>
          <a:stretch>
            <a:fillRect/>
          </a:stretch>
        </p:blipFill>
        <p:spPr/>
      </p:pic>
      <p:sp>
        <p:nvSpPr>
          <p:cNvPr id="5" name="TextBox 4"/>
          <p:cNvSpPr txBox="1"/>
          <p:nvPr/>
        </p:nvSpPr>
        <p:spPr>
          <a:xfrm>
            <a:off x="786147" y="6365959"/>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5624562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25700" y="1752600"/>
            <a:ext cx="6489700" cy="1371600"/>
          </a:xfrm>
          <a:prstGeom prst="rect">
            <a:avLst/>
          </a:prstGeom>
        </p:spPr>
        <p:txBody>
          <a:bodyPr/>
          <a:lstStyle/>
          <a:p>
            <a:pPr>
              <a:defRPr/>
            </a:pPr>
            <a:r>
              <a:rPr lang="en-US" sz="2800" dirty="0" smtClean="0">
                <a:solidFill>
                  <a:srgbClr val="000000"/>
                </a:solidFill>
                <a:latin typeface="+mn-lt"/>
                <a:ea typeface="+mn-ea"/>
              </a:rPr>
              <a:t>Boys </a:t>
            </a:r>
            <a:r>
              <a:rPr lang="en-US" sz="2800" dirty="0">
                <a:solidFill>
                  <a:srgbClr val="000000"/>
                </a:solidFill>
                <a:latin typeface="+mn-lt"/>
                <a:ea typeface="+mn-ea"/>
              </a:rPr>
              <a:t>and girls who performed in the top 2% to 3% on </a:t>
            </a:r>
            <a:r>
              <a:rPr lang="en-US" sz="2800" dirty="0" smtClean="0">
                <a:solidFill>
                  <a:srgbClr val="000000"/>
                </a:solidFill>
                <a:latin typeface="+mn-lt"/>
                <a:ea typeface="+mn-ea"/>
              </a:rPr>
              <a:t>standardized</a:t>
            </a:r>
            <a:endParaRPr lang="en-US" sz="2800" dirty="0">
              <a:solidFill>
                <a:srgbClr val="000000"/>
              </a:solidFill>
              <a:latin typeface="+mn-lt"/>
              <a:ea typeface="+mn-ea"/>
            </a:endParaRPr>
          </a:p>
        </p:txBody>
      </p:sp>
      <p:pic>
        <p:nvPicPr>
          <p:cNvPr id="54276" name="Picture 6" descr="Fig 15-6.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0"/>
            <a:ext cx="5548024"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Restricted Range: Sampling Bias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56438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371600" y="1358900"/>
            <a:ext cx="7327900" cy="1371600"/>
          </a:xfrm>
          <a:prstGeom prst="rect">
            <a:avLst/>
          </a:prstGeom>
        </p:spPr>
        <p:txBody>
          <a:bodyPr/>
          <a:lstStyle/>
          <a:p>
            <a:pPr>
              <a:defRPr/>
            </a:pPr>
            <a:r>
              <a:rPr lang="en-US" sz="2800" dirty="0" smtClean="0">
                <a:solidFill>
                  <a:srgbClr val="000000"/>
                </a:solidFill>
                <a:latin typeface="+mn-lt"/>
                <a:ea typeface="+mn-ea"/>
              </a:rPr>
              <a:t>Only students </a:t>
            </a:r>
            <a:r>
              <a:rPr lang="en-US" sz="2800" dirty="0">
                <a:solidFill>
                  <a:srgbClr val="000000"/>
                </a:solidFill>
                <a:latin typeface="+mn-lt"/>
                <a:ea typeface="+mn-ea"/>
              </a:rPr>
              <a:t>between the ages of 22 and </a:t>
            </a:r>
            <a:r>
              <a:rPr lang="en-US" sz="2800" dirty="0" smtClean="0">
                <a:solidFill>
                  <a:srgbClr val="000000"/>
                </a:solidFill>
                <a:latin typeface="+mn-lt"/>
                <a:ea typeface="+mn-ea"/>
              </a:rPr>
              <a:t>25: </a:t>
            </a:r>
            <a:br>
              <a:rPr lang="en-US" sz="2800" dirty="0" smtClean="0">
                <a:solidFill>
                  <a:srgbClr val="000000"/>
                </a:solidFill>
                <a:latin typeface="+mn-lt"/>
                <a:ea typeface="+mn-ea"/>
              </a:rPr>
            </a:br>
            <a:r>
              <a:rPr lang="en-US" sz="2800" dirty="0" smtClean="0">
                <a:solidFill>
                  <a:srgbClr val="000000"/>
                </a:solidFill>
                <a:latin typeface="+mn-lt"/>
                <a:ea typeface="+mn-ea"/>
              </a:rPr>
              <a:t>r= </a:t>
            </a:r>
            <a:r>
              <a:rPr lang="en-US" sz="2800" dirty="0">
                <a:solidFill>
                  <a:srgbClr val="000000"/>
                </a:solidFill>
                <a:latin typeface="+mn-lt"/>
                <a:ea typeface="+mn-ea"/>
              </a:rPr>
              <a:t>0.05.</a:t>
            </a:r>
            <a:r>
              <a:rPr lang="en-US" sz="2800" dirty="0">
                <a:solidFill>
                  <a:srgbClr val="000000"/>
                </a:solidFill>
                <a:ea typeface="+mn-ea"/>
              </a:rPr>
              <a:t> </a:t>
            </a:r>
          </a:p>
        </p:txBody>
      </p:sp>
      <p:pic>
        <p:nvPicPr>
          <p:cNvPr id="55299" name="Picture 2" descr="Fig 15-7.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55900"/>
            <a:ext cx="6013816"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Further Restrictions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579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640521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Leibovici’s</a:t>
            </a:r>
            <a:r>
              <a:rPr lang="en-US" dirty="0" smtClean="0"/>
              <a:t> reply</a:t>
            </a:r>
            <a:endParaRPr lang="en-US" dirty="0"/>
          </a:p>
        </p:txBody>
      </p:sp>
      <p:pic>
        <p:nvPicPr>
          <p:cNvPr id="4" name="Content Placeholder 3" descr="Screen Shot 2012-11-12 at 12.28.15 PM.png"/>
          <p:cNvPicPr>
            <a:picLocks noGrp="1" noChangeAspect="1"/>
          </p:cNvPicPr>
          <p:nvPr>
            <p:ph idx="1"/>
          </p:nvPr>
        </p:nvPicPr>
        <p:blipFill>
          <a:blip r:embed="rId3">
            <a:extLst>
              <a:ext uri="{28A0092B-C50C-407E-A947-70E740481C1C}">
                <a14:useLocalDpi xmlns:a14="http://schemas.microsoft.com/office/drawing/2010/main" val="0"/>
              </a:ext>
            </a:extLst>
          </a:blip>
          <a:srcRect l="-13129" r="-13129"/>
          <a:stretch>
            <a:fillRect/>
          </a:stretch>
        </p:blipFill>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733162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Simpson</a:t>
            </a:r>
            <a:r>
              <a:rPr lang="ja-JP" altLang="en-US" dirty="0" smtClean="0"/>
              <a:t>’</a:t>
            </a:r>
            <a:r>
              <a:rPr lang="en-US" dirty="0" smtClean="0"/>
              <a:t>s Paradox</a:t>
            </a:r>
            <a:endParaRPr lang="en-US" dirty="0"/>
          </a:p>
        </p:txBody>
      </p:sp>
      <p:sp>
        <p:nvSpPr>
          <p:cNvPr id="72707" name="Rectangle 3"/>
          <p:cNvSpPr>
            <a:spLocks noGrp="1" noChangeArrowheads="1"/>
          </p:cNvSpPr>
          <p:nvPr>
            <p:ph type="body" idx="1"/>
          </p:nvPr>
        </p:nvSpPr>
        <p:spPr/>
        <p:txBody>
          <a:bodyPr/>
          <a:lstStyle/>
          <a:p>
            <a:pPr marL="0" indent="0">
              <a:buNone/>
            </a:pPr>
            <a:r>
              <a:rPr lang="en-US" dirty="0">
                <a:latin typeface="Times New Roman" charset="0"/>
                <a:cs typeface="Times New Roman" charset="0"/>
              </a:rPr>
              <a:t>http://</a:t>
            </a:r>
            <a:r>
              <a:rPr lang="en-US" dirty="0" err="1">
                <a:latin typeface="Times New Roman" charset="0"/>
                <a:cs typeface="Times New Roman" charset="0"/>
              </a:rPr>
              <a:t>en.wikipedia.org</a:t>
            </a:r>
            <a:r>
              <a:rPr lang="en-US" dirty="0">
                <a:latin typeface="Times New Roman" charset="0"/>
                <a:cs typeface="Times New Roman" charset="0"/>
              </a:rPr>
              <a:t>/wiki/</a:t>
            </a:r>
            <a:r>
              <a:rPr lang="en-US" dirty="0" err="1">
                <a:latin typeface="Times New Roman" charset="0"/>
                <a:cs typeface="Times New Roman" charset="0"/>
              </a:rPr>
              <a:t>Simpson's_paradox</a:t>
            </a:r>
            <a:endParaRPr lang="en-US" dirty="0">
              <a:latin typeface="Times New Roman" charset="0"/>
              <a:cs typeface="Times New Roman" charset="0"/>
            </a:endParaRPr>
          </a:p>
          <a:p>
            <a:pPr marL="0" indent="0">
              <a:buNone/>
            </a:pPr>
            <a:r>
              <a:rPr lang="en-US" dirty="0" smtClean="0">
                <a:latin typeface="Times New Roman" charset="0"/>
                <a:cs typeface="Times New Roman" charset="0"/>
              </a:rPr>
              <a:t>Introducing </a:t>
            </a:r>
            <a:r>
              <a:rPr lang="en-US" dirty="0">
                <a:latin typeface="Times New Roman" charset="0"/>
                <a:cs typeface="Times New Roman" charset="0"/>
              </a:rPr>
              <a:t>another variable </a:t>
            </a:r>
            <a:r>
              <a:rPr lang="en-US" dirty="0" smtClean="0">
                <a:latin typeface="Times New Roman" charset="0"/>
                <a:cs typeface="Times New Roman" charset="0"/>
              </a:rPr>
              <a:t>may change our understanding </a:t>
            </a:r>
            <a:r>
              <a:rPr lang="en-US" dirty="0">
                <a:latin typeface="Times New Roman" charset="0"/>
                <a:cs typeface="Times New Roman" charset="0"/>
              </a:rPr>
              <a:t>of the </a:t>
            </a:r>
            <a:r>
              <a:rPr lang="en-US" dirty="0" smtClean="0">
                <a:latin typeface="Times New Roman" charset="0"/>
                <a:cs typeface="Times New Roman" charset="0"/>
              </a:rPr>
              <a:t>data</a:t>
            </a:r>
          </a:p>
          <a:p>
            <a:pPr marL="0" indent="0">
              <a:buNone/>
            </a:pPr>
            <a:r>
              <a:rPr lang="en-US" dirty="0" smtClean="0">
                <a:latin typeface="Times New Roman" charset="0"/>
                <a:cs typeface="Times New Roman" charset="0"/>
              </a:rPr>
              <a:t>It may even reverse </a:t>
            </a:r>
            <a:r>
              <a:rPr lang="en-US" dirty="0">
                <a:latin typeface="Times New Roman" charset="0"/>
                <a:cs typeface="Times New Roman" charset="0"/>
              </a:rPr>
              <a:t>the initial </a:t>
            </a:r>
            <a:r>
              <a:rPr lang="en-US" dirty="0" smtClean="0">
                <a:latin typeface="Times New Roman" charset="0"/>
                <a:cs typeface="Times New Roman" charset="0"/>
              </a:rPr>
              <a:t>conclusions</a:t>
            </a:r>
          </a:p>
          <a:p>
            <a:pPr marL="0" indent="0">
              <a:buNone/>
            </a:pPr>
            <a:endParaRPr lang="en-US" dirty="0">
              <a:latin typeface="Times New Roman" charset="0"/>
              <a:cs typeface="Times New Roman" charset="0"/>
            </a:endParaRPr>
          </a:p>
          <a:p>
            <a:pPr marL="0" indent="0">
              <a:buNone/>
            </a:pPr>
            <a:endParaRPr lang="en-US" dirty="0">
              <a:latin typeface="Times New Roman" charset="0"/>
              <a:cs typeface="Times New Roman" charset="0"/>
            </a:endParaRPr>
          </a:p>
          <a:p>
            <a:endParaRPr lang="en-US" dirty="0">
              <a:latin typeface="Times New Roman" charset="0"/>
              <a:cs typeface="Times New Roman" charset="0"/>
            </a:endParaRPr>
          </a:p>
        </p:txBody>
      </p:sp>
    </p:spTree>
    <p:extLst>
      <p:ext uri="{BB962C8B-B14F-4D97-AF65-F5344CB8AC3E}">
        <p14:creationId xmlns:p14="http://schemas.microsoft.com/office/powerpoint/2010/main" val="22934193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situation where the subgroups are </a:t>
            </a:r>
            <a:r>
              <a:rPr lang="en-US" i="1" dirty="0" smtClean="0"/>
              <a:t>always </a:t>
            </a:r>
            <a:r>
              <a:rPr lang="en-US" dirty="0" smtClean="0"/>
              <a:t>the way to go</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27547802"/>
              </p:ext>
            </p:extLst>
          </p:nvPr>
        </p:nvGraphicFramePr>
        <p:xfrm>
          <a:off x="1128713" y="1847850"/>
          <a:ext cx="7048500" cy="202184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Treatment A</a:t>
                      </a:r>
                      <a:endParaRPr lang="en-US" dirty="0"/>
                    </a:p>
                  </a:txBody>
                  <a:tcPr/>
                </a:tc>
                <a:tc>
                  <a:txBody>
                    <a:bodyPr/>
                    <a:lstStyle/>
                    <a:p>
                      <a:r>
                        <a:rPr lang="en-US" dirty="0" smtClean="0"/>
                        <a:t>Treatment B</a:t>
                      </a:r>
                      <a:endParaRPr lang="en-US" dirty="0"/>
                    </a:p>
                  </a:txBody>
                  <a:tcPr/>
                </a:tc>
              </a:tr>
              <a:tr h="370840">
                <a:tc>
                  <a:txBody>
                    <a:bodyPr/>
                    <a:lstStyle/>
                    <a:p>
                      <a:r>
                        <a:rPr lang="en-US" dirty="0" smtClean="0"/>
                        <a:t>Small Stones</a:t>
                      </a:r>
                    </a:p>
                  </a:txBody>
                  <a:tcPr/>
                </a:tc>
                <a:tc>
                  <a:txBody>
                    <a:bodyPr/>
                    <a:lstStyle/>
                    <a:p>
                      <a:r>
                        <a:rPr lang="en-US" sz="1800" i="1" kern="1200" dirty="0" smtClean="0">
                          <a:solidFill>
                            <a:schemeClr val="dk1"/>
                          </a:solidFill>
                          <a:latin typeface="+mn-lt"/>
                          <a:ea typeface="+mn-ea"/>
                          <a:cs typeface="+mn-cs"/>
                        </a:rPr>
                        <a:t>Group 1</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93% (81/87)	</a:t>
                      </a:r>
                    </a:p>
                  </a:txBody>
                  <a:tcPr/>
                </a:tc>
                <a:tc>
                  <a:txBody>
                    <a:bodyPr/>
                    <a:lstStyle/>
                    <a:p>
                      <a:r>
                        <a:rPr lang="en-US" sz="1800" i="1" kern="1200" dirty="0" smtClean="0">
                          <a:solidFill>
                            <a:schemeClr val="dk1"/>
                          </a:solidFill>
                          <a:latin typeface="+mn-lt"/>
                          <a:ea typeface="+mn-ea"/>
                          <a:cs typeface="+mn-cs"/>
                        </a:rPr>
                        <a:t>Group 2</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87% (234/270)	</a:t>
                      </a:r>
                    </a:p>
                  </a:txBody>
                  <a:tcPr/>
                </a:tc>
              </a:tr>
              <a:tr h="370840">
                <a:tc>
                  <a:txBody>
                    <a:bodyPr/>
                    <a:lstStyle/>
                    <a:p>
                      <a:r>
                        <a:rPr lang="en-US" dirty="0" smtClean="0"/>
                        <a:t>Large Stones</a:t>
                      </a:r>
                      <a:endParaRPr lang="en-US" dirty="0"/>
                    </a:p>
                  </a:txBody>
                  <a:tcPr/>
                </a:tc>
                <a:tc>
                  <a:txBody>
                    <a:bodyPr/>
                    <a:lstStyle/>
                    <a:p>
                      <a:r>
                        <a:rPr lang="en-US" sz="1800" i="1" kern="1200" dirty="0" smtClean="0">
                          <a:solidFill>
                            <a:schemeClr val="dk1"/>
                          </a:solidFill>
                          <a:latin typeface="+mn-lt"/>
                          <a:ea typeface="+mn-ea"/>
                          <a:cs typeface="+mn-cs"/>
                        </a:rPr>
                        <a:t>Group 3</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73% (192/263)</a:t>
                      </a:r>
                      <a:r>
                        <a:rPr lang="en-US" sz="1800" b="0" i="0" kern="1200" dirty="0" smtClean="0">
                          <a:solidFill>
                            <a:schemeClr val="dk1"/>
                          </a:solidFill>
                          <a:latin typeface="+mn-lt"/>
                          <a:ea typeface="+mn-ea"/>
                          <a:cs typeface="+mn-cs"/>
                        </a:rPr>
                        <a:t>	</a:t>
                      </a:r>
                    </a:p>
                  </a:txBody>
                  <a:tcPr/>
                </a:tc>
                <a:tc>
                  <a:txBody>
                    <a:bodyPr/>
                    <a:lstStyle/>
                    <a:p>
                      <a:r>
                        <a:rPr lang="en-US" sz="1800" i="1" kern="1200" dirty="0" smtClean="0">
                          <a:solidFill>
                            <a:schemeClr val="dk1"/>
                          </a:solidFill>
                          <a:latin typeface="+mn-lt"/>
                          <a:ea typeface="+mn-ea"/>
                          <a:cs typeface="+mn-cs"/>
                        </a:rPr>
                        <a:t>Group 4</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69% (55/80)	</a:t>
                      </a:r>
                    </a:p>
                  </a:txBody>
                  <a:tcPr/>
                </a:tc>
              </a:tr>
              <a:tr h="370840">
                <a:tc>
                  <a:txBody>
                    <a:bodyPr/>
                    <a:lstStyle/>
                    <a:p>
                      <a:r>
                        <a:rPr lang="en-US" dirty="0" smtClean="0"/>
                        <a:t>Both</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78% (273/350)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83% (289/350)</a:t>
                      </a: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448189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08027026"/>
              </p:ext>
            </p:extLst>
          </p:nvPr>
        </p:nvGraphicFramePr>
        <p:xfrm>
          <a:off x="1128713" y="1847850"/>
          <a:ext cx="7048500" cy="111252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Applicants</a:t>
                      </a:r>
                      <a:endParaRPr lang="en-US" dirty="0"/>
                    </a:p>
                  </a:txBody>
                  <a:tcPr/>
                </a:tc>
                <a:tc>
                  <a:txBody>
                    <a:bodyPr/>
                    <a:lstStyle/>
                    <a:p>
                      <a:r>
                        <a:rPr lang="en-US" dirty="0" smtClean="0"/>
                        <a:t>Admitted</a:t>
                      </a:r>
                      <a:endParaRPr lang="en-US" dirty="0"/>
                    </a:p>
                  </a:txBody>
                  <a:tcPr/>
                </a:tc>
              </a:tr>
              <a:tr h="370840">
                <a:tc>
                  <a:txBody>
                    <a:bodyPr/>
                    <a:lstStyle/>
                    <a:p>
                      <a:r>
                        <a:rPr lang="en-US" dirty="0" smtClean="0"/>
                        <a:t>Men</a:t>
                      </a:r>
                      <a:endParaRPr lang="en-US" dirty="0"/>
                    </a:p>
                  </a:txBody>
                  <a:tcPr/>
                </a:tc>
                <a:tc>
                  <a:txBody>
                    <a:bodyPr/>
                    <a:lstStyle/>
                    <a:p>
                      <a:r>
                        <a:rPr lang="en-US" dirty="0" smtClean="0"/>
                        <a:t>8442</a:t>
                      </a:r>
                      <a:endParaRPr lang="en-US" dirty="0"/>
                    </a:p>
                  </a:txBody>
                  <a:tcPr/>
                </a:tc>
                <a:tc>
                  <a:txBody>
                    <a:bodyPr/>
                    <a:lstStyle/>
                    <a:p>
                      <a:r>
                        <a:rPr lang="en-US" dirty="0" smtClean="0"/>
                        <a:t>44%</a:t>
                      </a:r>
                      <a:endParaRPr lang="en-US" dirty="0"/>
                    </a:p>
                  </a:txBody>
                  <a:tcPr/>
                </a:tc>
              </a:tr>
              <a:tr h="370840">
                <a:tc>
                  <a:txBody>
                    <a:bodyPr/>
                    <a:lstStyle/>
                    <a:p>
                      <a:r>
                        <a:rPr lang="en-US" dirty="0" smtClean="0"/>
                        <a:t>Women</a:t>
                      </a:r>
                      <a:endParaRPr lang="en-US" dirty="0"/>
                    </a:p>
                  </a:txBody>
                  <a:tcPr/>
                </a:tc>
                <a:tc>
                  <a:txBody>
                    <a:bodyPr/>
                    <a:lstStyle/>
                    <a:p>
                      <a:r>
                        <a:rPr lang="en-US" dirty="0" smtClean="0"/>
                        <a:t>4321</a:t>
                      </a:r>
                      <a:endParaRPr lang="en-US" dirty="0"/>
                    </a:p>
                  </a:txBody>
                  <a:tcPr/>
                </a:tc>
                <a:tc>
                  <a:txBody>
                    <a:bodyPr/>
                    <a:lstStyle/>
                    <a:p>
                      <a:r>
                        <a:rPr lang="en-US" dirty="0" smtClean="0"/>
                        <a:t>35%</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28803766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89602829"/>
              </p:ext>
            </p:extLst>
          </p:nvPr>
        </p:nvGraphicFramePr>
        <p:xfrm>
          <a:off x="1128713" y="1847850"/>
          <a:ext cx="7048500" cy="259588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r>
                        <a:rPr lang="en-US" dirty="0" err="1" smtClean="0"/>
                        <a:t>Dept</a:t>
                      </a:r>
                      <a:endParaRPr lang="en-US" dirty="0"/>
                    </a:p>
                  </a:txBody>
                  <a:tcPr/>
                </a:tc>
                <a:tc>
                  <a:txBody>
                    <a:bodyPr/>
                    <a:lstStyle/>
                    <a:p>
                      <a:r>
                        <a:rPr lang="en-US" dirty="0" smtClean="0"/>
                        <a:t>Men</a:t>
                      </a:r>
                      <a:endParaRPr lang="en-US" dirty="0"/>
                    </a:p>
                  </a:txBody>
                  <a:tcPr/>
                </a:tc>
                <a:tc>
                  <a:txBody>
                    <a:bodyPr/>
                    <a:lstStyle/>
                    <a:p>
                      <a:r>
                        <a:rPr lang="en-US" dirty="0" smtClean="0"/>
                        <a:t>Women</a:t>
                      </a:r>
                      <a:endParaRPr lang="en-US" dirty="0"/>
                    </a:p>
                  </a:txBody>
                  <a:tcPr/>
                </a:tc>
              </a:tr>
              <a:tr h="370840">
                <a:tc>
                  <a:txBody>
                    <a:bodyPr/>
                    <a:lstStyle/>
                    <a:p>
                      <a:r>
                        <a:rPr lang="en-US" dirty="0" smtClean="0"/>
                        <a:t>A</a:t>
                      </a:r>
                      <a:endParaRPr lang="en-US" dirty="0"/>
                    </a:p>
                  </a:txBody>
                  <a:tcPr/>
                </a:tc>
                <a:tc>
                  <a:txBody>
                    <a:bodyPr/>
                    <a:lstStyle/>
                    <a:p>
                      <a:r>
                        <a:rPr lang="en-US" dirty="0" smtClean="0"/>
                        <a:t>825/62%</a:t>
                      </a:r>
                      <a:endParaRPr lang="en-US" dirty="0"/>
                    </a:p>
                  </a:txBody>
                  <a:tcPr/>
                </a:tc>
                <a:tc>
                  <a:txBody>
                    <a:bodyPr/>
                    <a:lstStyle/>
                    <a:p>
                      <a:r>
                        <a:rPr lang="en-US" dirty="0" smtClean="0"/>
                        <a:t>108/82%</a:t>
                      </a:r>
                      <a:endParaRPr lang="en-US" dirty="0"/>
                    </a:p>
                  </a:txBody>
                  <a:tcPr/>
                </a:tc>
              </a:tr>
              <a:tr h="370840">
                <a:tc>
                  <a:txBody>
                    <a:bodyPr/>
                    <a:lstStyle/>
                    <a:p>
                      <a:r>
                        <a:rPr lang="en-US" dirty="0" smtClean="0"/>
                        <a:t>B</a:t>
                      </a:r>
                      <a:endParaRPr lang="en-US" dirty="0"/>
                    </a:p>
                  </a:txBody>
                  <a:tcPr/>
                </a:tc>
                <a:tc>
                  <a:txBody>
                    <a:bodyPr/>
                    <a:lstStyle/>
                    <a:p>
                      <a:r>
                        <a:rPr lang="en-US" dirty="0" smtClean="0"/>
                        <a:t>560/63%</a:t>
                      </a:r>
                      <a:endParaRPr lang="en-US" dirty="0"/>
                    </a:p>
                  </a:txBody>
                  <a:tcPr/>
                </a:tc>
                <a:tc>
                  <a:txBody>
                    <a:bodyPr/>
                    <a:lstStyle/>
                    <a:p>
                      <a:r>
                        <a:rPr lang="en-US" dirty="0" smtClean="0"/>
                        <a:t>25/68%</a:t>
                      </a:r>
                      <a:endParaRPr lang="en-US" dirty="0"/>
                    </a:p>
                  </a:txBody>
                  <a:tcPr/>
                </a:tc>
              </a:tr>
              <a:tr h="370840">
                <a:tc>
                  <a:txBody>
                    <a:bodyPr/>
                    <a:lstStyle/>
                    <a:p>
                      <a:r>
                        <a:rPr lang="en-US" dirty="0" smtClean="0"/>
                        <a:t>C</a:t>
                      </a:r>
                      <a:endParaRPr lang="en-US" dirty="0"/>
                    </a:p>
                  </a:txBody>
                  <a:tcPr/>
                </a:tc>
                <a:tc>
                  <a:txBody>
                    <a:bodyPr/>
                    <a:lstStyle/>
                    <a:p>
                      <a:r>
                        <a:rPr lang="en-US" dirty="0" smtClean="0"/>
                        <a:t>325/37%</a:t>
                      </a:r>
                      <a:endParaRPr lang="en-US" dirty="0"/>
                    </a:p>
                  </a:txBody>
                  <a:tcPr/>
                </a:tc>
                <a:tc>
                  <a:txBody>
                    <a:bodyPr/>
                    <a:lstStyle/>
                    <a:p>
                      <a:r>
                        <a:rPr lang="en-US" dirty="0" smtClean="0"/>
                        <a:t>593/34%</a:t>
                      </a:r>
                      <a:endParaRPr lang="en-US" dirty="0"/>
                    </a:p>
                  </a:txBody>
                  <a:tcPr/>
                </a:tc>
              </a:tr>
              <a:tr h="370840">
                <a:tc>
                  <a:txBody>
                    <a:bodyPr/>
                    <a:lstStyle/>
                    <a:p>
                      <a:r>
                        <a:rPr lang="en-US" dirty="0" smtClean="0"/>
                        <a:t>D</a:t>
                      </a:r>
                      <a:endParaRPr lang="en-US" dirty="0"/>
                    </a:p>
                  </a:txBody>
                  <a:tcPr/>
                </a:tc>
                <a:tc>
                  <a:txBody>
                    <a:bodyPr/>
                    <a:lstStyle/>
                    <a:p>
                      <a:r>
                        <a:rPr lang="en-US" dirty="0" smtClean="0"/>
                        <a:t>417/33%</a:t>
                      </a:r>
                      <a:endParaRPr lang="en-US" dirty="0"/>
                    </a:p>
                  </a:txBody>
                  <a:tcPr/>
                </a:tc>
                <a:tc>
                  <a:txBody>
                    <a:bodyPr/>
                    <a:lstStyle/>
                    <a:p>
                      <a:r>
                        <a:rPr lang="en-US" dirty="0" smtClean="0"/>
                        <a:t>375/35%</a:t>
                      </a:r>
                      <a:endParaRPr lang="en-US" dirty="0"/>
                    </a:p>
                  </a:txBody>
                  <a:tcPr/>
                </a:tc>
              </a:tr>
              <a:tr h="370840">
                <a:tc>
                  <a:txBody>
                    <a:bodyPr/>
                    <a:lstStyle/>
                    <a:p>
                      <a:r>
                        <a:rPr lang="en-US" dirty="0" smtClean="0"/>
                        <a:t>E</a:t>
                      </a:r>
                      <a:endParaRPr lang="en-US" dirty="0"/>
                    </a:p>
                  </a:txBody>
                  <a:tcPr/>
                </a:tc>
                <a:tc>
                  <a:txBody>
                    <a:bodyPr/>
                    <a:lstStyle/>
                    <a:p>
                      <a:r>
                        <a:rPr lang="en-US" dirty="0" smtClean="0"/>
                        <a:t>191/28%</a:t>
                      </a:r>
                      <a:endParaRPr lang="en-US" dirty="0"/>
                    </a:p>
                  </a:txBody>
                  <a:tcPr/>
                </a:tc>
                <a:tc>
                  <a:txBody>
                    <a:bodyPr/>
                    <a:lstStyle/>
                    <a:p>
                      <a:r>
                        <a:rPr lang="en-US" dirty="0" smtClean="0"/>
                        <a:t>393/24%</a:t>
                      </a:r>
                      <a:endParaRPr lang="en-US" dirty="0"/>
                    </a:p>
                  </a:txBody>
                  <a:tcPr/>
                </a:tc>
              </a:tr>
              <a:tr h="370840">
                <a:tc>
                  <a:txBody>
                    <a:bodyPr/>
                    <a:lstStyle/>
                    <a:p>
                      <a:r>
                        <a:rPr lang="en-US" dirty="0" smtClean="0"/>
                        <a:t>F</a:t>
                      </a:r>
                      <a:endParaRPr lang="en-US" dirty="0"/>
                    </a:p>
                  </a:txBody>
                  <a:tcPr/>
                </a:tc>
                <a:tc>
                  <a:txBody>
                    <a:bodyPr/>
                    <a:lstStyle/>
                    <a:p>
                      <a:r>
                        <a:rPr lang="en-US" dirty="0" smtClean="0"/>
                        <a:t>373/6%</a:t>
                      </a:r>
                      <a:endParaRPr lang="en-US" dirty="0"/>
                    </a:p>
                  </a:txBody>
                  <a:tcPr/>
                </a:tc>
                <a:tc>
                  <a:txBody>
                    <a:bodyPr/>
                    <a:lstStyle/>
                    <a:p>
                      <a:r>
                        <a:rPr lang="en-US" dirty="0" smtClean="0"/>
                        <a:t>341/7%</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
        <p:nvSpPr>
          <p:cNvPr id="3" name="Rectangle 2"/>
          <p:cNvSpPr/>
          <p:nvPr/>
        </p:nvSpPr>
        <p:spPr>
          <a:xfrm>
            <a:off x="954132" y="4960541"/>
            <a:ext cx="6616700" cy="1200329"/>
          </a:xfrm>
          <a:prstGeom prst="rect">
            <a:avLst/>
          </a:prstGeom>
        </p:spPr>
        <p:txBody>
          <a:bodyPr wrap="square">
            <a:spAutoFit/>
          </a:bodyPr>
          <a:lstStyle/>
          <a:p>
            <a:r>
              <a:rPr lang="en-US" dirty="0" smtClean="0"/>
              <a:t>Bickel </a:t>
            </a:r>
            <a:r>
              <a:rPr lang="en-US" dirty="0"/>
              <a:t>et al.[13</a:t>
            </a:r>
            <a:r>
              <a:rPr lang="en-US" dirty="0" smtClean="0"/>
              <a:t>]: women </a:t>
            </a:r>
            <a:r>
              <a:rPr lang="en-US" dirty="0"/>
              <a:t>tended to apply to competitive departments with low rates of </a:t>
            </a:r>
            <a:r>
              <a:rPr lang="en-US" dirty="0" smtClean="0"/>
              <a:t>admission (English), men </a:t>
            </a:r>
            <a:r>
              <a:rPr lang="en-US" dirty="0"/>
              <a:t>tended to apply to less-competitive departments with high rates of admission </a:t>
            </a:r>
            <a:r>
              <a:rPr lang="en-US" dirty="0" smtClean="0">
                <a:hlinkClick r:id="rId3"/>
              </a:rPr>
              <a:t>engineering </a:t>
            </a:r>
            <a:r>
              <a:rPr lang="en-US" dirty="0">
                <a:hlinkClick r:id="rId3"/>
              </a:rPr>
              <a:t>and </a:t>
            </a:r>
            <a:r>
              <a:rPr lang="en-US" dirty="0">
                <a:hlinkClick r:id="rId4"/>
              </a:rPr>
              <a:t>chemistry</a:t>
            </a:r>
            <a:r>
              <a:rPr lang="en-US" dirty="0" smtClean="0">
                <a:hlinkClick r:id="rId4"/>
              </a:rPr>
              <a:t>)</a:t>
            </a:r>
            <a:endParaRPr lang="en-US" dirty="0">
              <a:hlinkClick r:id="rId5"/>
            </a:endParaRPr>
          </a:p>
        </p:txBody>
      </p:sp>
    </p:spTree>
    <p:extLst>
      <p:ext uri="{BB962C8B-B14F-4D97-AF65-F5344CB8AC3E}">
        <p14:creationId xmlns:p14="http://schemas.microsoft.com/office/powerpoint/2010/main" val="207020993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228600" lvl="1" indent="0">
              <a:buNone/>
            </a:pPr>
            <a:r>
              <a:rPr lang="en-US" dirty="0"/>
              <a:t>Cannot easily determine if there is a mediating </a:t>
            </a:r>
            <a:r>
              <a:rPr lang="en-US" dirty="0" smtClean="0"/>
              <a:t>variable</a:t>
            </a:r>
          </a:p>
          <a:p>
            <a:pPr marL="228600" lvl="1" indent="0">
              <a:buNone/>
            </a:pPr>
            <a:r>
              <a:rPr lang="en-US" dirty="0"/>
              <a:t>Range restriction &amp; other manipulations can affect or even reverse outcomes (Simpson’s paradox)</a:t>
            </a:r>
          </a:p>
          <a:p>
            <a:pPr marL="228600" lvl="1" indent="0">
              <a:buNone/>
            </a:pPr>
            <a:endParaRPr lang="en-US" dirty="0"/>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3127093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Strangely…</a:t>
            </a:r>
            <a:endParaRPr lang="en-US" dirty="0"/>
          </a:p>
        </p:txBody>
      </p:sp>
      <p:sp>
        <p:nvSpPr>
          <p:cNvPr id="3" name="Content Placeholder 2"/>
          <p:cNvSpPr>
            <a:spLocks noGrp="1"/>
          </p:cNvSpPr>
          <p:nvPr>
            <p:ph idx="1"/>
          </p:nvPr>
        </p:nvSpPr>
        <p:spPr/>
        <p:txBody>
          <a:bodyPr/>
          <a:lstStyle/>
          <a:p>
            <a:r>
              <a:rPr lang="en-US" dirty="0" smtClean="0"/>
              <a:t>Causation also does not imply correlation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Picture 6"/>
          <p:cNvPicPr>
            <a:picLocks noChangeAspect="1"/>
          </p:cNvPicPr>
          <p:nvPr/>
        </p:nvPicPr>
        <p:blipFill>
          <a:blip r:embed="rId2"/>
          <a:stretch>
            <a:fillRect/>
          </a:stretch>
        </p:blipFill>
        <p:spPr>
          <a:xfrm>
            <a:off x="2628900" y="3042351"/>
            <a:ext cx="3873500" cy="3340100"/>
          </a:xfrm>
          <a:prstGeom prst="rect">
            <a:avLst/>
          </a:prstGeom>
        </p:spPr>
      </p:pic>
      <p:sp>
        <p:nvSpPr>
          <p:cNvPr id="8" name="TextBox 7"/>
          <p:cNvSpPr txBox="1"/>
          <p:nvPr/>
        </p:nvSpPr>
        <p:spPr>
          <a:xfrm>
            <a:off x="786147" y="644501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57676045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1223628"/>
              </p:ext>
            </p:extLst>
          </p:nvPr>
        </p:nvGraphicFramePr>
        <p:xfrm>
          <a:off x="2678545" y="2662383"/>
          <a:ext cx="3755241" cy="1844040"/>
        </p:xfrm>
        <a:graphic>
          <a:graphicData uri="http://schemas.openxmlformats.org/drawingml/2006/table">
            <a:tbl>
              <a:tblPr firstRow="1">
                <a:tableStyleId>{9D7B26C5-4107-4FEC-AEDC-1716B250A1EF}</a:tableStyleId>
              </a:tblPr>
              <a:tblGrid>
                <a:gridCol w="1251747"/>
                <a:gridCol w="1251747"/>
                <a:gridCol w="1251747"/>
              </a:tblGrid>
              <a:tr h="3200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txBody>
                  <a:tcPr/>
                </a:tc>
                <a:tc gridSpan="2">
                  <a:txBody>
                    <a:bodyPr/>
                    <a:lstStyle/>
                    <a:p>
                      <a:endParaRPr lang="en-US" dirty="0"/>
                    </a:p>
                  </a:txBody>
                  <a:tcPr/>
                </a:tc>
                <a:tc hMerge="1">
                  <a:txBody>
                    <a:bodyPr/>
                    <a:lstStyle/>
                    <a:p>
                      <a:endParaRPr lang="en-US" dirty="0"/>
                    </a:p>
                  </a:txBody>
                  <a:tcPr/>
                </a:tc>
              </a:tr>
              <a:tr h="320040">
                <a:tc>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Tree>
    <p:extLst>
      <p:ext uri="{BB962C8B-B14F-4D97-AF65-F5344CB8AC3E}">
        <p14:creationId xmlns:p14="http://schemas.microsoft.com/office/powerpoint/2010/main" val="285373667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 (2)</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1161068"/>
              </p:ext>
            </p:extLst>
          </p:nvPr>
        </p:nvGraphicFramePr>
        <p:xfrm>
          <a:off x="457200" y="2246720"/>
          <a:ext cx="8229599" cy="1844040"/>
        </p:xfrm>
        <a:graphic>
          <a:graphicData uri="http://schemas.openxmlformats.org/drawingml/2006/table">
            <a:tbl>
              <a:tblPr firstRow="1">
                <a:tableStyleId>{9D7B26C5-4107-4FEC-AEDC-1716B250A1EF}</a:tableStyleId>
              </a:tblPr>
              <a:tblGrid>
                <a:gridCol w="1332345"/>
                <a:gridCol w="1018969"/>
                <a:gridCol w="1347850"/>
                <a:gridCol w="1003464"/>
                <a:gridCol w="1175657"/>
                <a:gridCol w="1175657"/>
                <a:gridCol w="1175657"/>
              </a:tblGrid>
              <a:tr h="3200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p>
                      <a:endParaRPr lang="en-US" dirty="0"/>
                    </a:p>
                  </a:txBody>
                  <a:tcPr/>
                </a:tc>
                <a:tc gridSpan="2">
                  <a:txBody>
                    <a:bodyPr/>
                    <a:lstStyle/>
                    <a:p>
                      <a:r>
                        <a:rPr lang="en-US" dirty="0" smtClean="0"/>
                        <a:t>Men</a:t>
                      </a:r>
                      <a:endParaRPr lang="en-US" dirty="0"/>
                    </a:p>
                  </a:txBody>
                  <a:tcPr/>
                </a:tc>
                <a:tc hMerge="1">
                  <a:txBody>
                    <a:bodyPr/>
                    <a:lstStyle/>
                    <a:p>
                      <a:endParaRPr lang="en-US" dirty="0"/>
                    </a:p>
                  </a:txBody>
                  <a:tcPr/>
                </a:tc>
                <a:tc gridSpan="2">
                  <a:txBody>
                    <a:bodyPr/>
                    <a:lstStyle/>
                    <a:p>
                      <a:r>
                        <a:rPr lang="en-US" dirty="0" smtClean="0"/>
                        <a:t>Women</a:t>
                      </a:r>
                      <a:endParaRPr lang="en-US" dirty="0"/>
                    </a:p>
                  </a:txBody>
                  <a:tcPr/>
                </a:tc>
                <a:tc hMerge="1">
                  <a:txBody>
                    <a:bodyPr/>
                    <a:lstStyle/>
                    <a:p>
                      <a:endParaRPr lang="en-US" dirty="0"/>
                    </a:p>
                  </a:txBody>
                  <a:tcPr/>
                </a:tc>
                <a:tc gridSpan="2">
                  <a:txBody>
                    <a:bodyPr/>
                    <a:lstStyle/>
                    <a:p>
                      <a:r>
                        <a:rPr lang="en-US" dirty="0" smtClean="0"/>
                        <a:t>Combined</a:t>
                      </a:r>
                      <a:endParaRPr lang="en-US" dirty="0"/>
                    </a:p>
                  </a:txBody>
                  <a:tcPr/>
                </a:tc>
                <a:tc hMerge="1">
                  <a:txBody>
                    <a:bodyPr/>
                    <a:lstStyle/>
                    <a:p>
                      <a:endParaRPr lang="en-US" dirty="0"/>
                    </a:p>
                  </a:txBody>
                  <a:tcPr/>
                </a:tc>
              </a:tr>
              <a:tr h="320040">
                <a:tc vMerge="1">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80</a:t>
                      </a:r>
                      <a:endParaRPr lang="en-US" dirty="0"/>
                    </a:p>
                  </a:txBody>
                  <a:tcPr/>
                </a:tc>
                <a:tc>
                  <a:txBody>
                    <a:bodyPr/>
                    <a:lstStyle/>
                    <a:p>
                      <a:r>
                        <a:rPr lang="en-US" dirty="0" smtClean="0"/>
                        <a:t>120 (</a:t>
                      </a:r>
                      <a:r>
                        <a:rPr lang="en-US" dirty="0" smtClean="0">
                          <a:solidFill>
                            <a:srgbClr val="008000"/>
                          </a:solidFill>
                        </a:rPr>
                        <a:t>60%</a:t>
                      </a:r>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95 (</a:t>
                      </a:r>
                      <a:r>
                        <a:rPr lang="en-US" dirty="0" smtClean="0">
                          <a:solidFill>
                            <a:srgbClr val="008000"/>
                          </a:solidFill>
                        </a:rPr>
                        <a:t>95%</a:t>
                      </a:r>
                      <a:r>
                        <a:rPr lang="en-US" dirty="0" smtClean="0"/>
                        <a:t>)</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20</a:t>
                      </a:r>
                      <a:endParaRPr lang="en-US" dirty="0"/>
                    </a:p>
                  </a:txBody>
                  <a:tcPr/>
                </a:tc>
                <a:tc>
                  <a:txBody>
                    <a:bodyPr/>
                    <a:lstStyle/>
                    <a:p>
                      <a:r>
                        <a:rPr lang="en-US" dirty="0" smtClean="0"/>
                        <a:t>20 (</a:t>
                      </a:r>
                      <a:r>
                        <a:rPr lang="en-US" dirty="0" smtClean="0">
                          <a:solidFill>
                            <a:srgbClr val="FF0000"/>
                          </a:solidFill>
                        </a:rPr>
                        <a:t>50%</a:t>
                      </a:r>
                      <a:r>
                        <a:rPr lang="en-US" dirty="0" smtClean="0"/>
                        <a:t>)</a:t>
                      </a:r>
                      <a:endParaRPr lang="en-US" dirty="0"/>
                    </a:p>
                  </a:txBody>
                  <a:tcPr/>
                </a:tc>
                <a:tc>
                  <a:txBody>
                    <a:bodyPr/>
                    <a:lstStyle/>
                    <a:p>
                      <a:r>
                        <a:rPr lang="en-US" dirty="0" smtClean="0"/>
                        <a:t>39</a:t>
                      </a:r>
                      <a:endParaRPr lang="en-US" dirty="0"/>
                    </a:p>
                  </a:txBody>
                  <a:tcPr/>
                </a:tc>
                <a:tc>
                  <a:txBody>
                    <a:bodyPr/>
                    <a:lstStyle/>
                    <a:p>
                      <a:r>
                        <a:rPr lang="en-US" dirty="0" smtClean="0"/>
                        <a:t>221 (</a:t>
                      </a:r>
                      <a:r>
                        <a:rPr lang="en-US" dirty="0" smtClean="0">
                          <a:solidFill>
                            <a:srgbClr val="FF0000"/>
                          </a:solidFill>
                        </a:rPr>
                        <a:t>85%</a:t>
                      </a:r>
                      <a:r>
                        <a:rPr lang="en-US" dirty="0" smtClean="0"/>
                        <a:t>)</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100</a:t>
                      </a:r>
                      <a:endParaRPr lang="en-US" dirty="0"/>
                    </a:p>
                  </a:txBody>
                  <a:tcPr/>
                </a:tc>
                <a:tc>
                  <a:txBody>
                    <a:bodyPr/>
                    <a:lstStyle/>
                    <a:p>
                      <a:r>
                        <a:rPr lang="en-US" dirty="0" smtClean="0"/>
                        <a:t>140</a:t>
                      </a:r>
                      <a:endParaRPr lang="en-US" dirty="0"/>
                    </a:p>
                  </a:txBody>
                  <a:tcPr/>
                </a:tc>
                <a:tc>
                  <a:txBody>
                    <a:bodyPr/>
                    <a:lstStyle/>
                    <a:p>
                      <a:r>
                        <a:rPr lang="en-US" dirty="0" smtClean="0"/>
                        <a:t>44</a:t>
                      </a:r>
                      <a:endParaRPr lang="en-US" dirty="0"/>
                    </a:p>
                  </a:txBody>
                  <a:tcPr/>
                </a:tc>
                <a:tc>
                  <a:txBody>
                    <a:bodyPr/>
                    <a:lstStyle/>
                    <a:p>
                      <a:r>
                        <a:rPr lang="en-US" dirty="0" smtClean="0"/>
                        <a:t>316</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
        <p:nvSpPr>
          <p:cNvPr id="7" name="TextBox 6"/>
          <p:cNvSpPr txBox="1"/>
          <p:nvPr/>
        </p:nvSpPr>
        <p:spPr>
          <a:xfrm>
            <a:off x="1293091" y="5772727"/>
            <a:ext cx="6881091" cy="738664"/>
          </a:xfrm>
          <a:prstGeom prst="rect">
            <a:avLst/>
          </a:prstGeom>
          <a:noFill/>
        </p:spPr>
        <p:txBody>
          <a:bodyPr wrap="square" rtlCol="0">
            <a:spAutoFit/>
          </a:bodyPr>
          <a:lstStyle/>
          <a:p>
            <a:r>
              <a:rPr lang="en-US" sz="1400" dirty="0" smtClean="0"/>
              <a:t>Baker </a:t>
            </a:r>
            <a:r>
              <a:rPr lang="en-US" sz="1400" dirty="0"/>
              <a:t>SG, Kramer BS (2001) Good for women, good for men, bad for people: Simpson's paradox and the importance of sex-specific analysis in observational studies. Journal of women's health &amp; gender-based medicine 10: 867-872</a:t>
            </a:r>
          </a:p>
        </p:txBody>
      </p:sp>
    </p:spTree>
    <p:extLst>
      <p:ext uri="{BB962C8B-B14F-4D97-AF65-F5344CB8AC3E}">
        <p14:creationId xmlns:p14="http://schemas.microsoft.com/office/powerpoint/2010/main" val="8422304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t>
            </a:r>
            <a:r>
              <a:rPr lang="en-US" i="1" dirty="0" smtClean="0"/>
              <a:t>infer </a:t>
            </a:r>
            <a:r>
              <a:rPr lang="en-US" dirty="0" smtClean="0"/>
              <a:t>causality?</a:t>
            </a:r>
            <a:r>
              <a:rPr lang="en-US" dirty="0"/>
              <a:t> </a:t>
            </a:r>
            <a:r>
              <a:rPr lang="en-US" dirty="0" smtClean="0"/>
              <a:t/>
            </a:r>
            <a:br>
              <a:rPr lang="en-US" dirty="0" smtClean="0"/>
            </a:br>
            <a:r>
              <a:rPr lang="en-US" dirty="0" smtClean="0"/>
              <a:t>How do we prove it?</a:t>
            </a:r>
            <a:endParaRPr lang="en-US" dirty="0"/>
          </a:p>
        </p:txBody>
      </p:sp>
      <p:sp>
        <p:nvSpPr>
          <p:cNvPr id="3" name="Text Placeholder 2"/>
          <p:cNvSpPr>
            <a:spLocks noGrp="1"/>
          </p:cNvSpPr>
          <p:nvPr>
            <p:ph type="body" idx="1"/>
          </p:nvPr>
        </p:nvSpPr>
        <p:spPr/>
        <p:txBody>
          <a:bodyPr/>
          <a:lstStyle/>
          <a:p>
            <a:r>
              <a:rPr lang="en-US" dirty="0" smtClean="0"/>
              <a:t>Returning to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3/21/16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256942854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500741" name="Object 5"/>
          <p:cNvGraphicFramePr>
            <a:graphicFrameLocks noChangeAspect="1"/>
          </p:cNvGraphicFramePr>
          <p:nvPr>
            <p:extLst>
              <p:ext uri="{D42A27DB-BD31-4B8C-83A1-F6EECF244321}">
                <p14:modId xmlns:p14="http://schemas.microsoft.com/office/powerpoint/2010/main" val="164092911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3451" name="MS Org Chart" r:id="rId3" imgW="6311880" imgH="1663560" progId="OrgPlusWOPX.4">
                  <p:embed followColorScheme="full"/>
                </p:oleObj>
              </mc:Choice>
              <mc:Fallback>
                <p:oleObj name="MS Org Chart" r:id="rId3" imgW="6311880" imgH="1663560" progId="OrgPlusWOPX.4">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00742"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chemeClr val="bg1"/>
                </a:solidFill>
                <a:latin typeface="Times New Roman" charset="0"/>
              </a:rPr>
              <a:t>Formulate </a:t>
            </a:r>
          </a:p>
          <a:p>
            <a:pPr algn="ctr">
              <a:spcBef>
                <a:spcPct val="0"/>
              </a:spcBef>
              <a:buFontTx/>
              <a:buNone/>
            </a:pPr>
            <a:r>
              <a:rPr lang="en-US" sz="2400">
                <a:solidFill>
                  <a:schemeClr val="bg1"/>
                </a:solidFill>
                <a:latin typeface="Times New Roman" charset="0"/>
              </a:rPr>
              <a:t>hypotheses</a:t>
            </a:r>
            <a:endParaRPr kumimoji="0" lang="en-US" sz="3000">
              <a:solidFill>
                <a:schemeClr val="bg1"/>
              </a:solidFill>
            </a:endParaRPr>
          </a:p>
        </p:txBody>
      </p:sp>
      <p:sp>
        <p:nvSpPr>
          <p:cNvPr id="500743"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4"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chemeClr val="bg1"/>
                </a:solidFill>
                <a:latin typeface="Times New Roman" charset="0"/>
              </a:rPr>
              <a:t>(Collect) &amp; Analyze data </a:t>
            </a:r>
            <a:br>
              <a:rPr lang="en-US" sz="2400" dirty="0" smtClean="0">
                <a:solidFill>
                  <a:schemeClr val="bg1"/>
                </a:solidFill>
                <a:latin typeface="Times New Roman" charset="0"/>
              </a:rPr>
            </a:br>
            <a:r>
              <a:rPr lang="en-US" sz="2400" dirty="0" smtClean="0">
                <a:solidFill>
                  <a:schemeClr val="bg1"/>
                </a:solidFill>
                <a:latin typeface="Times New Roman" charset="0"/>
              </a:rPr>
              <a:t>to </a:t>
            </a:r>
            <a:r>
              <a:rPr lang="en-US" sz="2400" dirty="0">
                <a:solidFill>
                  <a:schemeClr val="bg1"/>
                </a:solidFill>
                <a:latin typeface="Times New Roman" charset="0"/>
              </a:rPr>
              <a:t>test hypotheses</a:t>
            </a:r>
          </a:p>
        </p:txBody>
      </p:sp>
      <p:sp>
        <p:nvSpPr>
          <p:cNvPr id="500745"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6"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7"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2" name="TextBox 1"/>
          <p:cNvSpPr txBox="1"/>
          <p:nvPr/>
        </p:nvSpPr>
        <p:spPr>
          <a:xfrm>
            <a:off x="1312335" y="5627554"/>
            <a:ext cx="6524186" cy="369332"/>
          </a:xfrm>
          <a:prstGeom prst="rect">
            <a:avLst/>
          </a:prstGeom>
          <a:noFill/>
        </p:spPr>
        <p:txBody>
          <a:bodyPr wrap="square" rtlCol="0">
            <a:spAutoFit/>
          </a:bodyPr>
          <a:lstStyle/>
          <a:p>
            <a:r>
              <a:rPr lang="en-US" dirty="0" smtClean="0"/>
              <a:t>(Bayesian inference)				(Statistical inference)</a:t>
            </a:r>
            <a:endParaRPr lang="en-US" dirty="0"/>
          </a:p>
        </p:txBody>
      </p:sp>
    </p:spTree>
    <p:extLst>
      <p:ext uri="{BB962C8B-B14F-4D97-AF65-F5344CB8AC3E}">
        <p14:creationId xmlns:p14="http://schemas.microsoft.com/office/powerpoint/2010/main" val="155544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XMRV leads to CFS?</a:t>
            </a:r>
            <a:endParaRPr lang="en-US" dirty="0"/>
          </a:p>
        </p:txBody>
      </p:sp>
      <p:pic>
        <p:nvPicPr>
          <p:cNvPr id="4" name="Content Placeholder 3" descr="Screen Shot 2012-08-25 at 12.54.28 PM.png"/>
          <p:cNvPicPr>
            <a:picLocks noGrp="1" noChangeAspect="1"/>
          </p:cNvPicPr>
          <p:nvPr>
            <p:ph idx="1"/>
          </p:nvPr>
        </p:nvPicPr>
        <p:blipFill>
          <a:blip r:embed="rId2">
            <a:extLst>
              <a:ext uri="{28A0092B-C50C-407E-A947-70E740481C1C}">
                <a14:useLocalDpi xmlns:a14="http://schemas.microsoft.com/office/drawing/2010/main" val="0"/>
              </a:ext>
            </a:extLst>
          </a:blip>
          <a:srcRect t="1194" b="1194"/>
          <a:stretch>
            <a:fillRect/>
          </a:stretch>
        </p:blipFill>
        <p:spPr>
          <a:prstGeom prst="rect">
            <a:avLst/>
          </a:prstGeom>
        </p:spPr>
      </p:pic>
      <p:sp>
        <p:nvSpPr>
          <p:cNvPr id="3" name="TextBox 2"/>
          <p:cNvSpPr txBox="1"/>
          <p:nvPr/>
        </p:nvSpPr>
        <p:spPr>
          <a:xfrm>
            <a:off x="524486" y="6475330"/>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762408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5"/>
          <p:cNvGraphicFramePr>
            <a:graphicFrameLocks noChangeAspect="1"/>
          </p:cNvGraphicFramePr>
          <p:nvPr>
            <p:extLst>
              <p:ext uri="{D42A27DB-BD31-4B8C-83A1-F6EECF244321}">
                <p14:modId xmlns:p14="http://schemas.microsoft.com/office/powerpoint/2010/main" val="400306921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4475"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rgbClr val="FFFFFF"/>
                </a:solidFill>
                <a:latin typeface="Times New Roman" charset="0"/>
              </a:rPr>
              <a:t>Formulate </a:t>
            </a:r>
          </a:p>
          <a:p>
            <a:pPr algn="ctr">
              <a:spcBef>
                <a:spcPct val="0"/>
              </a:spcBef>
              <a:buFontTx/>
              <a:buNone/>
            </a:pPr>
            <a:r>
              <a:rPr lang="en-US" sz="2400">
                <a:solidFill>
                  <a:srgbClr val="FFFFFF"/>
                </a:solidFill>
                <a:latin typeface="Times New Roman" charset="0"/>
              </a:rPr>
              <a:t>hypotheses</a:t>
            </a:r>
            <a:endParaRPr kumimoji="0" lang="en-US" sz="3000">
              <a:solidFill>
                <a:srgbClr val="FFFFFF"/>
              </a:solidFill>
            </a:endParaRPr>
          </a:p>
        </p:txBody>
      </p:sp>
      <p:sp>
        <p:nvSpPr>
          <p:cNvPr id="14"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6"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7"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8"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sp>
        <p:nvSpPr>
          <p:cNvPr id="2" name="Lightning Bolt 1"/>
          <p:cNvSpPr/>
          <p:nvPr/>
        </p:nvSpPr>
        <p:spPr>
          <a:xfrm>
            <a:off x="5957643" y="3407163"/>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TextBox 2"/>
          <p:cNvSpPr txBox="1"/>
          <p:nvPr/>
        </p:nvSpPr>
        <p:spPr>
          <a:xfrm>
            <a:off x="6858000" y="3407163"/>
            <a:ext cx="1726892" cy="646331"/>
          </a:xfrm>
          <a:prstGeom prst="rect">
            <a:avLst/>
          </a:prstGeom>
          <a:noFill/>
        </p:spPr>
        <p:txBody>
          <a:bodyPr wrap="none" rtlCol="0">
            <a:spAutoFit/>
          </a:bodyPr>
          <a:lstStyle/>
          <a:p>
            <a:r>
              <a:rPr lang="en-US" dirty="0" smtClean="0"/>
              <a:t>Potential for </a:t>
            </a:r>
            <a:br>
              <a:rPr lang="en-US" dirty="0" smtClean="0"/>
            </a:br>
            <a:r>
              <a:rPr lang="en-US" dirty="0" smtClean="0"/>
              <a:t>Systematic Error</a:t>
            </a:r>
            <a:endParaRPr lang="en-US" dirty="0"/>
          </a:p>
        </p:txBody>
      </p:sp>
      <p:sp>
        <p:nvSpPr>
          <p:cNvPr id="23" name="Lightning Bolt 22"/>
          <p:cNvSpPr/>
          <p:nvPr/>
        </p:nvSpPr>
        <p:spPr>
          <a:xfrm>
            <a:off x="2657248" y="2701608"/>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4" name="TextBox 23"/>
          <p:cNvSpPr txBox="1"/>
          <p:nvPr/>
        </p:nvSpPr>
        <p:spPr>
          <a:xfrm>
            <a:off x="3699930" y="3320741"/>
            <a:ext cx="1356073" cy="646331"/>
          </a:xfrm>
          <a:prstGeom prst="rect">
            <a:avLst/>
          </a:prstGeom>
          <a:noFill/>
        </p:spPr>
        <p:txBody>
          <a:bodyPr wrap="none" rtlCol="0">
            <a:spAutoFit/>
          </a:bodyPr>
          <a:lstStyle/>
          <a:p>
            <a:r>
              <a:rPr lang="en-US" dirty="0" smtClean="0"/>
              <a:t>Potential for </a:t>
            </a:r>
            <a:br>
              <a:rPr lang="en-US" dirty="0" smtClean="0"/>
            </a:br>
            <a:r>
              <a:rPr lang="en-US" dirty="0" smtClean="0"/>
              <a:t>Logical Error</a:t>
            </a:r>
            <a:endParaRPr lang="en-US" dirty="0"/>
          </a:p>
        </p:txBody>
      </p:sp>
    </p:spTree>
    <p:extLst>
      <p:ext uri="{BB962C8B-B14F-4D97-AF65-F5344CB8AC3E}">
        <p14:creationId xmlns:p14="http://schemas.microsoft.com/office/powerpoint/2010/main" val="24510865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860863957"/>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5499"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dirty="0">
                <a:solidFill>
                  <a:srgbClr val="FFFFFF"/>
                </a:solidFill>
                <a:latin typeface="Times New Roman" charset="0"/>
              </a:rPr>
              <a:t>Formulate </a:t>
            </a:r>
          </a:p>
          <a:p>
            <a:pPr algn="ctr">
              <a:spcBef>
                <a:spcPct val="0"/>
              </a:spcBef>
              <a:buFontTx/>
              <a:buNone/>
            </a:pPr>
            <a:r>
              <a:rPr lang="en-US" sz="2400" dirty="0">
                <a:solidFill>
                  <a:srgbClr val="FFFFFF"/>
                </a:solidFill>
                <a:latin typeface="Times New Roman" charset="0"/>
              </a:rPr>
              <a:t>hypotheses</a:t>
            </a:r>
            <a:endParaRPr kumimoji="0" lang="en-US" sz="3000" dirty="0">
              <a:solidFill>
                <a:srgbClr val="FFFFFF"/>
              </a:solidFill>
            </a:endParaRPr>
          </a:p>
        </p:txBody>
      </p:sp>
      <p:sp>
        <p:nvSpPr>
          <p:cNvPr id="12"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4"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9"/>
          <p:cNvSpPr>
            <a:spLocks noChangeArrowheads="1"/>
          </p:cNvSpPr>
          <p:nvPr/>
        </p:nvSpPr>
        <p:spPr bwMode="auto">
          <a:xfrm>
            <a:off x="5226987" y="5841171"/>
            <a:ext cx="23622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Tx/>
              <a:buNone/>
            </a:pPr>
            <a:r>
              <a:rPr kumimoji="0" lang="en-US" sz="2000" dirty="0" smtClean="0">
                <a:solidFill>
                  <a:srgbClr val="FFFFFF"/>
                </a:solidFill>
              </a:rPr>
              <a:t>Evaluate hypotheses</a:t>
            </a:r>
            <a:endParaRPr kumimoji="0" lang="en-US" sz="2000" dirty="0">
              <a:solidFill>
                <a:srgbClr val="FFFFFF"/>
              </a:solidFill>
            </a:endParaRPr>
          </a:p>
        </p:txBody>
      </p:sp>
      <p:sp>
        <p:nvSpPr>
          <p:cNvPr id="19" name="Line 9"/>
          <p:cNvSpPr>
            <a:spLocks noChangeShapeType="1"/>
          </p:cNvSpPr>
          <p:nvPr/>
        </p:nvSpPr>
        <p:spPr bwMode="auto">
          <a:xfrm flipH="1">
            <a:off x="5509207" y="5415528"/>
            <a:ext cx="0" cy="425643"/>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ghtning Bolt 20"/>
          <p:cNvSpPr/>
          <p:nvPr/>
        </p:nvSpPr>
        <p:spPr>
          <a:xfrm>
            <a:off x="5619296" y="5205812"/>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2" name="TextBox 21"/>
          <p:cNvSpPr txBox="1"/>
          <p:nvPr/>
        </p:nvSpPr>
        <p:spPr>
          <a:xfrm>
            <a:off x="3729687" y="5415528"/>
            <a:ext cx="1559066" cy="1200329"/>
          </a:xfrm>
          <a:prstGeom prst="rect">
            <a:avLst/>
          </a:prstGeom>
          <a:noFill/>
        </p:spPr>
        <p:txBody>
          <a:bodyPr wrap="none" rtlCol="0">
            <a:spAutoFit/>
          </a:bodyPr>
          <a:lstStyle/>
          <a:p>
            <a:r>
              <a:rPr lang="en-US" dirty="0" smtClean="0"/>
              <a:t>Potential for </a:t>
            </a:r>
          </a:p>
          <a:p>
            <a:r>
              <a:rPr lang="en-US" dirty="0" smtClean="0"/>
              <a:t>Random Error;</a:t>
            </a:r>
          </a:p>
          <a:p>
            <a:r>
              <a:rPr lang="en-US" dirty="0" smtClean="0"/>
              <a:t>Errors of </a:t>
            </a:r>
            <a:br>
              <a:rPr lang="en-US" dirty="0" smtClean="0"/>
            </a:br>
            <a:r>
              <a:rPr lang="en-US" dirty="0" err="1" smtClean="0"/>
              <a:t>Interpretatino</a:t>
            </a:r>
            <a:endParaRPr lang="en-US" dirty="0"/>
          </a:p>
        </p:txBody>
      </p:sp>
    </p:spTree>
    <p:extLst>
      <p:ext uri="{BB962C8B-B14F-4D97-AF65-F5344CB8AC3E}">
        <p14:creationId xmlns:p14="http://schemas.microsoft.com/office/powerpoint/2010/main" val="24138445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lstStyle/>
          <a:p>
            <a:r>
              <a:rPr lang="en-US" dirty="0" smtClean="0"/>
              <a:t>Blends background knowledge &amp; data</a:t>
            </a:r>
          </a:p>
          <a:p>
            <a:r>
              <a:rPr lang="en-US" dirty="0" smtClean="0"/>
              <a:t>Estimates actual ratio in the population at large of things being tested for</a:t>
            </a:r>
          </a:p>
          <a:p>
            <a:r>
              <a:rPr lang="en-US" dirty="0" smtClean="0"/>
              <a:t>Bayesian in nature</a:t>
            </a:r>
          </a:p>
          <a:p>
            <a:r>
              <a:rPr lang="en-US" dirty="0" smtClean="0"/>
              <a:t>Helps provide grounding for what is expected in your data, lets you judge if there is sample bias, </a:t>
            </a:r>
            <a:r>
              <a:rPr lang="en-US" i="1" dirty="0" smtClean="0"/>
              <a:t>etc.</a:t>
            </a:r>
            <a:endParaRPr lang="en-US" dirty="0" smtClean="0"/>
          </a:p>
          <a:p>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4524041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a:t>
            </a:r>
            <a:r>
              <a:rPr lang="en-US" dirty="0" err="1" smtClean="0"/>
              <a:t>vs</a:t>
            </a:r>
            <a:r>
              <a:rPr lang="en-US" dirty="0" smtClean="0"/>
              <a:t> empiricism</a:t>
            </a:r>
            <a:endParaRPr lang="en-US" dirty="0"/>
          </a:p>
        </p:txBody>
      </p:sp>
      <p:sp>
        <p:nvSpPr>
          <p:cNvPr id="4" name="Text Placeholder 3"/>
          <p:cNvSpPr>
            <a:spLocks noGrp="1"/>
          </p:cNvSpPr>
          <p:nvPr>
            <p:ph type="body" idx="1"/>
          </p:nvPr>
        </p:nvSpPr>
        <p:spPr/>
        <p:txBody>
          <a:bodyPr/>
          <a:lstStyle/>
          <a:p>
            <a:r>
              <a:rPr lang="en-US" dirty="0" smtClean="0"/>
              <a:t>Theoretical definition</a:t>
            </a:r>
            <a:endParaRPr lang="en-US" dirty="0"/>
          </a:p>
        </p:txBody>
      </p:sp>
      <p:sp>
        <p:nvSpPr>
          <p:cNvPr id="5" name="Content Placeholder 4"/>
          <p:cNvSpPr>
            <a:spLocks noGrp="1"/>
          </p:cNvSpPr>
          <p:nvPr>
            <p:ph sz="half" idx="2"/>
          </p:nvPr>
        </p:nvSpPr>
        <p:spPr/>
        <p:txBody>
          <a:bodyPr/>
          <a:lstStyle/>
          <a:p>
            <a:r>
              <a:rPr lang="en-US" dirty="0" smtClean="0"/>
              <a:t>Contiguity</a:t>
            </a:r>
          </a:p>
          <a:p>
            <a:r>
              <a:rPr lang="en-US" dirty="0" smtClean="0"/>
              <a:t>Temporal priority</a:t>
            </a:r>
          </a:p>
          <a:p>
            <a:r>
              <a:rPr lang="en-US" dirty="0" smtClean="0">
                <a:solidFill>
                  <a:srgbClr val="FF0000"/>
                </a:solidFill>
              </a:rPr>
              <a:t>Necessary connection</a:t>
            </a:r>
            <a:endParaRPr lang="en-US" dirty="0">
              <a:solidFill>
                <a:srgbClr val="FF0000"/>
              </a:solidFill>
            </a:endParaRPr>
          </a:p>
        </p:txBody>
      </p:sp>
      <p:sp>
        <p:nvSpPr>
          <p:cNvPr id="6" name="Text Placeholder 5"/>
          <p:cNvSpPr>
            <a:spLocks noGrp="1"/>
          </p:cNvSpPr>
          <p:nvPr>
            <p:ph type="body" sz="quarter" idx="3"/>
          </p:nvPr>
        </p:nvSpPr>
        <p:spPr/>
        <p:txBody>
          <a:bodyPr/>
          <a:lstStyle/>
          <a:p>
            <a:r>
              <a:rPr lang="en-US" dirty="0" smtClean="0"/>
              <a:t>Empirical definition</a:t>
            </a:r>
            <a:endParaRPr lang="en-US" dirty="0"/>
          </a:p>
        </p:txBody>
      </p:sp>
      <p:sp>
        <p:nvSpPr>
          <p:cNvPr id="7" name="Content Placeholder 6"/>
          <p:cNvSpPr>
            <a:spLocks noGrp="1"/>
          </p:cNvSpPr>
          <p:nvPr>
            <p:ph sz="quarter" idx="4"/>
          </p:nvPr>
        </p:nvSpPr>
        <p:spPr/>
        <p:txBody>
          <a:bodyPr/>
          <a:lstStyle/>
          <a:p>
            <a:r>
              <a:rPr lang="en-US" dirty="0" smtClean="0"/>
              <a:t>Contiguity</a:t>
            </a:r>
          </a:p>
          <a:p>
            <a:r>
              <a:rPr lang="en-US" dirty="0" smtClean="0"/>
              <a:t>Temporal priority</a:t>
            </a:r>
          </a:p>
          <a:p>
            <a:r>
              <a:rPr lang="en-US" dirty="0" smtClean="0">
                <a:solidFill>
                  <a:srgbClr val="FF0000"/>
                </a:solidFill>
              </a:rPr>
              <a:t>Constant conjunction</a:t>
            </a:r>
            <a:endParaRPr lang="en-US" dirty="0">
              <a:solidFill>
                <a:srgbClr val="FF0000"/>
              </a:solidFill>
            </a:endParaRPr>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50479992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INUS condition</a:t>
            </a:r>
            <a:endParaRPr lang="en-US" dirty="0"/>
          </a:p>
        </p:txBody>
      </p:sp>
      <p:sp>
        <p:nvSpPr>
          <p:cNvPr id="3" name="Content Placeholder 2"/>
          <p:cNvSpPr>
            <a:spLocks noGrp="1"/>
          </p:cNvSpPr>
          <p:nvPr>
            <p:ph idx="1"/>
          </p:nvPr>
        </p:nvSpPr>
        <p:spPr/>
        <p:txBody>
          <a:bodyPr/>
          <a:lstStyle/>
          <a:p>
            <a:pPr marL="0" lvl="1" indent="0">
              <a:buNone/>
            </a:pPr>
            <a:r>
              <a:rPr lang="en-US" dirty="0" smtClean="0"/>
              <a:t>A cause is an insufficient (I) </a:t>
            </a:r>
            <a:r>
              <a:rPr lang="en-US" dirty="0"/>
              <a:t>but non-</a:t>
            </a:r>
            <a:r>
              <a:rPr lang="en-US" dirty="0" smtClean="0"/>
              <a:t>redundant (N) </a:t>
            </a:r>
            <a:r>
              <a:rPr lang="en-US" dirty="0"/>
              <a:t>part of an </a:t>
            </a:r>
            <a:r>
              <a:rPr lang="en-US" dirty="0" smtClean="0"/>
              <a:t>unnecessary (U) </a:t>
            </a:r>
            <a:r>
              <a:rPr lang="en-US" dirty="0"/>
              <a:t>but sufficient </a:t>
            </a:r>
            <a:r>
              <a:rPr lang="en-US" dirty="0" smtClean="0"/>
              <a:t>condition (S)</a:t>
            </a:r>
          </a:p>
          <a:p>
            <a:pPr marL="0" lvl="1" indent="0">
              <a:buNone/>
            </a:pPr>
            <a:endParaRPr lang="en-US" dirty="0" smtClean="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70741035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INUS example</a:t>
            </a:r>
            <a:endParaRPr lang="en-US" dirty="0"/>
          </a:p>
        </p:txBody>
      </p:sp>
      <p:sp>
        <p:nvSpPr>
          <p:cNvPr id="26627" name="Rectangle 3"/>
          <p:cNvSpPr>
            <a:spLocks noGrp="1" noChangeArrowheads="1"/>
          </p:cNvSpPr>
          <p:nvPr>
            <p:ph idx="1"/>
          </p:nvPr>
        </p:nvSpPr>
        <p:spPr>
          <a:xfrm>
            <a:off x="1171656" y="1600201"/>
            <a:ext cx="8229600" cy="2245824"/>
          </a:xfrm>
        </p:spPr>
        <p:txBody>
          <a:bodyPr>
            <a:normAutofit fontScale="92500" lnSpcReduction="10000"/>
          </a:bodyPr>
          <a:lstStyle/>
          <a:p>
            <a:r>
              <a:rPr lang="en-US" dirty="0" smtClean="0"/>
              <a:t>Lit match (C) may cause house fire (E)</a:t>
            </a:r>
          </a:p>
          <a:p>
            <a:r>
              <a:rPr lang="en-US" dirty="0" smtClean="0"/>
              <a:t>Many cases where lit match does not cause fire </a:t>
            </a:r>
          </a:p>
          <a:p>
            <a:r>
              <a:rPr lang="en-US" dirty="0" smtClean="0"/>
              <a:t>Many cases of fire without lit match (Y)</a:t>
            </a:r>
          </a:p>
          <a:p>
            <a:r>
              <a:rPr lang="en-US" dirty="0" smtClean="0"/>
              <a:t>For lit match to cause fire, need oxygen, flammable materials, etc. (X)</a:t>
            </a:r>
            <a:endParaRPr lang="en-US" dirty="0"/>
          </a:p>
        </p:txBody>
      </p:sp>
      <p:pic>
        <p:nvPicPr>
          <p:cNvPr id="18" name="Picture 5" descr="MCj0290293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267200"/>
            <a:ext cx="13350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Cj029038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19200" y="4572000"/>
            <a:ext cx="973138" cy="10874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0" name="Picture 7" descr="MCj0397492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114800"/>
            <a:ext cx="1825625" cy="189230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9"/>
          <p:cNvSpPr>
            <a:spLocks noChangeArrowheads="1"/>
          </p:cNvSpPr>
          <p:nvPr/>
        </p:nvSpPr>
        <p:spPr bwMode="auto">
          <a:xfrm>
            <a:off x="2438400" y="4953000"/>
            <a:ext cx="1219200" cy="381000"/>
          </a:xfrm>
          <a:prstGeom prst="rightArrow">
            <a:avLst>
              <a:gd name="adj1" fmla="val 50000"/>
              <a:gd name="adj2" fmla="val 8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10"/>
          <p:cNvSpPr>
            <a:spLocks noChangeArrowheads="1"/>
          </p:cNvSpPr>
          <p:nvPr/>
        </p:nvSpPr>
        <p:spPr bwMode="auto">
          <a:xfrm>
            <a:off x="5334000" y="4953000"/>
            <a:ext cx="1066800" cy="381000"/>
          </a:xfrm>
          <a:prstGeom prst="left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 Box 11"/>
          <p:cNvSpPr txBox="1">
            <a:spLocks noChangeArrowheads="1"/>
          </p:cNvSpPr>
          <p:nvPr/>
        </p:nvSpPr>
        <p:spPr bwMode="auto">
          <a:xfrm>
            <a:off x="1279525" y="5980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C</a:t>
            </a:r>
          </a:p>
        </p:txBody>
      </p:sp>
      <p:sp>
        <p:nvSpPr>
          <p:cNvPr id="24" name="Rectangle 12"/>
          <p:cNvSpPr>
            <a:spLocks noChangeArrowheads="1"/>
          </p:cNvSpPr>
          <p:nvPr/>
        </p:nvSpPr>
        <p:spPr bwMode="auto">
          <a:xfrm>
            <a:off x="7315200" y="6096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y</a:t>
            </a:r>
          </a:p>
        </p:txBody>
      </p:sp>
      <p:sp>
        <p:nvSpPr>
          <p:cNvPr id="25" name="Rectangle 13"/>
          <p:cNvSpPr>
            <a:spLocks noChangeArrowheads="1"/>
          </p:cNvSpPr>
          <p:nvPr/>
        </p:nvSpPr>
        <p:spPr bwMode="auto">
          <a:xfrm>
            <a:off x="4419600" y="6019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E</a:t>
            </a:r>
          </a:p>
        </p:txBody>
      </p:sp>
      <p:sp>
        <p:nvSpPr>
          <p:cNvPr id="12" name="TextBox 11"/>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860872721"/>
      </p:ext>
    </p:extLst>
  </p:cSld>
  <p:clrMapOvr>
    <a:masterClrMapping/>
  </p:clrMapOvr>
  <p:transition xmlns:p14="http://schemas.microsoft.com/office/powerpoint/2010/main" advTm="16"/>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INUS conditions summary</a:t>
            </a:r>
            <a:endParaRPr lang="en-US" dirty="0"/>
          </a:p>
        </p:txBody>
      </p:sp>
      <p:sp>
        <p:nvSpPr>
          <p:cNvPr id="24579" name="Rectangle 3"/>
          <p:cNvSpPr>
            <a:spLocks noGrp="1" noChangeArrowheads="1"/>
          </p:cNvSpPr>
          <p:nvPr>
            <p:ph type="body" idx="1"/>
          </p:nvPr>
        </p:nvSpPr>
        <p:spPr>
          <a:xfrm>
            <a:off x="993042" y="1600200"/>
            <a:ext cx="8229600" cy="4070451"/>
          </a:xfrm>
        </p:spPr>
        <p:txBody>
          <a:bodyPr>
            <a:normAutofit lnSpcReduction="10000"/>
          </a:bodyPr>
          <a:lstStyle/>
          <a:p>
            <a:r>
              <a:rPr lang="en-US" dirty="0" smtClean="0"/>
              <a:t>X are conditions needed for C to cause the effect</a:t>
            </a:r>
          </a:p>
          <a:p>
            <a:r>
              <a:rPr lang="en-US" dirty="0" smtClean="0"/>
              <a:t>Y is a set of sufficient conditions for E</a:t>
            </a:r>
          </a:p>
          <a:p>
            <a:r>
              <a:rPr lang="en-US" dirty="0" smtClean="0"/>
              <a:t>C is INUS condition of E </a:t>
            </a:r>
            <a:r>
              <a:rPr lang="en-US" dirty="0" err="1" smtClean="0"/>
              <a:t>iff</a:t>
            </a:r>
            <a:r>
              <a:rPr lang="en-US" dirty="0" smtClean="0"/>
              <a:t>:</a:t>
            </a:r>
          </a:p>
          <a:p>
            <a:pPr lvl="1"/>
            <a:r>
              <a:rPr lang="en-US" dirty="0" smtClean="0"/>
              <a:t>For some X and some Y (CX or Y) is necessary and sufficient condition of E</a:t>
            </a:r>
          </a:p>
          <a:p>
            <a:pPr lvl="1"/>
            <a:r>
              <a:rPr lang="en-US" dirty="0" smtClean="0"/>
              <a:t>C is not a sufficient condition of E</a:t>
            </a:r>
          </a:p>
          <a:p>
            <a:pPr lvl="1"/>
            <a:r>
              <a:rPr lang="en-US" dirty="0" smtClean="0"/>
              <a:t>X is not a sufficient condition of E</a:t>
            </a:r>
          </a:p>
          <a:p>
            <a:r>
              <a:rPr lang="en-US" dirty="0" smtClean="0"/>
              <a:t>There are sets of conditions that result in effect, cause is necessary part of one of those sets. </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722450758"/>
      </p:ext>
    </p:extLst>
  </p:cSld>
  <p:clrMapOvr>
    <a:masterClrMapping/>
  </p:clrMapOvr>
  <p:transition xmlns:p14="http://schemas.microsoft.com/office/powerpoint/2010/main" advTm="33953"/>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for INUS</a:t>
            </a:r>
            <a:endParaRPr lang="en-US" dirty="0"/>
          </a:p>
        </p:txBody>
      </p:sp>
      <p:sp>
        <p:nvSpPr>
          <p:cNvPr id="3" name="Content Placeholder 2"/>
          <p:cNvSpPr>
            <a:spLocks noGrp="1"/>
          </p:cNvSpPr>
          <p:nvPr>
            <p:ph idx="1"/>
          </p:nvPr>
        </p:nvSpPr>
        <p:spPr/>
        <p:txBody>
          <a:bodyPr/>
          <a:lstStyle/>
          <a:p>
            <a:r>
              <a:rPr lang="en-US" dirty="0" smtClean="0"/>
              <a:t>Insufficient to rule out spurious relationships</a:t>
            </a:r>
          </a:p>
          <a:p>
            <a:pPr lvl="1"/>
            <a:r>
              <a:rPr lang="en-US" dirty="0"/>
              <a:t>C</a:t>
            </a:r>
            <a:r>
              <a:rPr lang="en-US" dirty="0" smtClean="0"/>
              <a:t>ommon cause of two effects</a:t>
            </a:r>
            <a:endParaRPr lang="en-US" dirty="0"/>
          </a:p>
          <a:p>
            <a:pPr lvl="1"/>
            <a:r>
              <a:rPr lang="en-US" dirty="0" smtClean="0"/>
              <a:t>Chance regularities</a:t>
            </a:r>
          </a:p>
          <a:p>
            <a:r>
              <a:rPr lang="en-US" dirty="0" smtClean="0"/>
              <a:t>Strength of contribution</a:t>
            </a:r>
          </a:p>
          <a:p>
            <a:r>
              <a:rPr lang="en-US" dirty="0" smtClean="0"/>
              <a:t>Relative nature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9844899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Murder mystery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June 27, 2005: A sleepwalker, </a:t>
            </a:r>
            <a:r>
              <a:rPr lang="en-US" dirty="0" err="1" smtClean="0"/>
              <a:t>Benjamini</a:t>
            </a:r>
            <a:r>
              <a:rPr lang="en-US" dirty="0" smtClean="0"/>
              <a:t> </a:t>
            </a:r>
            <a:r>
              <a:rPr lang="en-US" dirty="0" err="1" smtClean="0"/>
              <a:t>Adoyo</a:t>
            </a:r>
            <a:r>
              <a:rPr lang="en-US" dirty="0" smtClean="0"/>
              <a:t> goes to sleep disorder clinic. Had been wandering through house, and sometimes shaking his wife while standing over her and babbling. He had no memory of these episodes.</a:t>
            </a:r>
          </a:p>
          <a:p>
            <a:r>
              <a:rPr lang="en-US" dirty="0" smtClean="0"/>
              <a:t>August 10, 2005: After sleep study, center says he has non-REM </a:t>
            </a:r>
            <a:r>
              <a:rPr lang="en-US" dirty="0" err="1" smtClean="0"/>
              <a:t>parasomnia</a:t>
            </a:r>
            <a:r>
              <a:rPr lang="en-US" dirty="0" smtClean="0"/>
              <a:t>. </a:t>
            </a:r>
          </a:p>
          <a:p>
            <a:r>
              <a:rPr lang="en-US" dirty="0" smtClean="0"/>
              <a:t>October 17, 2005: Visits clinic again. Medication increased.</a:t>
            </a:r>
            <a:endParaRPr lang="en-US" dirty="0"/>
          </a:p>
          <a:p>
            <a:r>
              <a:rPr lang="en-US" dirty="0" smtClean="0"/>
              <a:t>October 19, 2005: </a:t>
            </a:r>
            <a:r>
              <a:rPr lang="en-US" dirty="0" err="1" smtClean="0"/>
              <a:t>Adoyo</a:t>
            </a:r>
            <a:r>
              <a:rPr lang="en-US" dirty="0" smtClean="0"/>
              <a:t> is arrested and charged with killing his wife</a:t>
            </a:r>
          </a:p>
          <a:p>
            <a:endParaRPr lang="en-US" dirty="0" smtClean="0"/>
          </a:p>
          <a:p>
            <a:r>
              <a:rPr lang="en-US" dirty="0" smtClean="0"/>
              <a:t>In general, </a:t>
            </a:r>
            <a:r>
              <a:rPr lang="en-US" dirty="0" err="1" smtClean="0"/>
              <a:t>parasomniacs</a:t>
            </a:r>
            <a:r>
              <a:rPr lang="en-US" dirty="0" smtClean="0"/>
              <a:t> can kill people with no intention, awareness or memory of committing the crime</a:t>
            </a:r>
          </a:p>
          <a:p>
            <a:r>
              <a:rPr lang="en-US" dirty="0" smtClean="0"/>
              <a:t>Is it murder or a result of his sleep disorder?</a:t>
            </a:r>
            <a:endParaRPr lang="en-US" dirty="0"/>
          </a:p>
        </p:txBody>
      </p:sp>
      <p:sp>
        <p:nvSpPr>
          <p:cNvPr id="4" name="TextBox 3"/>
          <p:cNvSpPr txBox="1"/>
          <p:nvPr/>
        </p:nvSpPr>
        <p:spPr>
          <a:xfrm>
            <a:off x="799028" y="6304002"/>
            <a:ext cx="7545944" cy="369332"/>
          </a:xfrm>
          <a:prstGeom prst="rect">
            <a:avLst/>
          </a:prstGeom>
          <a:noFill/>
        </p:spPr>
        <p:txBody>
          <a:bodyPr wrap="none" rtlCol="0">
            <a:spAutoFit/>
          </a:bodyPr>
          <a:lstStyle/>
          <a:p>
            <a:r>
              <a:rPr lang="en-US" dirty="0" smtClean="0"/>
              <a:t>The Case of the Sleeping Slayer. Scientific American, September 2012, p 34-39.</a:t>
            </a:r>
            <a:endParaRPr lang="en-US" dirty="0"/>
          </a:p>
        </p:txBody>
      </p:sp>
    </p:spTree>
    <p:extLst>
      <p:ext uri="{BB962C8B-B14F-4D97-AF65-F5344CB8AC3E}">
        <p14:creationId xmlns:p14="http://schemas.microsoft.com/office/powerpoint/2010/main" val="772511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Sleepwalker or murderer?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911 call, 3:41 am October 19, 2005</a:t>
            </a:r>
          </a:p>
          <a:p>
            <a:endParaRPr lang="en-US" dirty="0"/>
          </a:p>
          <a:p>
            <a:endParaRPr lang="en-US" dirty="0" smtClean="0"/>
          </a:p>
          <a:p>
            <a:endParaRPr lang="en-US" dirty="0"/>
          </a:p>
          <a:p>
            <a:endParaRPr lang="en-US" dirty="0" smtClean="0"/>
          </a:p>
          <a:p>
            <a:endParaRPr lang="en-US" dirty="0" smtClean="0"/>
          </a:p>
          <a:p>
            <a:r>
              <a:rPr lang="en-US" dirty="0" smtClean="0"/>
              <a:t>Confessed, but was confused and asked about wife’s welfare</a:t>
            </a:r>
          </a:p>
          <a:p>
            <a:r>
              <a:rPr lang="en-US" dirty="0" smtClean="0"/>
              <a:t>Core question: </a:t>
            </a:r>
            <a:r>
              <a:rPr lang="en-US" dirty="0" err="1"/>
              <a:t>p</a:t>
            </a:r>
            <a:r>
              <a:rPr lang="en-US" dirty="0" err="1" smtClean="0"/>
              <a:t>arasomnia</a:t>
            </a:r>
            <a:r>
              <a:rPr lang="en-US" dirty="0" smtClean="0"/>
              <a:t> was known prior to incident, but was it the cause of wife’s murder?</a:t>
            </a:r>
          </a:p>
        </p:txBody>
      </p:sp>
      <p:sp>
        <p:nvSpPr>
          <p:cNvPr id="4" name="TextBox 3"/>
          <p:cNvSpPr txBox="1"/>
          <p:nvPr/>
        </p:nvSpPr>
        <p:spPr>
          <a:xfrm>
            <a:off x="2065226" y="2093653"/>
            <a:ext cx="5013549" cy="2308324"/>
          </a:xfrm>
          <a:prstGeom prst="rect">
            <a:avLst/>
          </a:prstGeom>
          <a:noFill/>
        </p:spPr>
        <p:txBody>
          <a:bodyPr wrap="none" rtlCol="0">
            <a:spAutoFit/>
          </a:bodyPr>
          <a:lstStyle/>
          <a:p>
            <a:r>
              <a:rPr lang="en-US" dirty="0" smtClean="0"/>
              <a:t>Operator: What’s going on?</a:t>
            </a:r>
          </a:p>
          <a:p>
            <a:r>
              <a:rPr lang="en-US" dirty="0" err="1" smtClean="0"/>
              <a:t>Adoyo</a:t>
            </a:r>
            <a:r>
              <a:rPr lang="en-US" dirty="0" smtClean="0"/>
              <a:t>: You just get here</a:t>
            </a:r>
          </a:p>
          <a:p>
            <a:r>
              <a:rPr lang="en-US" dirty="0" smtClean="0"/>
              <a:t>Operator: You need to tell me what’s going on.</a:t>
            </a:r>
          </a:p>
          <a:p>
            <a:r>
              <a:rPr lang="en-US" dirty="0" err="1" smtClean="0"/>
              <a:t>Adoyo</a:t>
            </a:r>
            <a:r>
              <a:rPr lang="en-US" dirty="0" smtClean="0"/>
              <a:t>: Somebody is dead</a:t>
            </a:r>
          </a:p>
          <a:p>
            <a:r>
              <a:rPr lang="en-US" dirty="0" smtClean="0"/>
              <a:t>Operator: Somebody is dead?</a:t>
            </a:r>
          </a:p>
          <a:p>
            <a:r>
              <a:rPr lang="en-US" dirty="0" err="1" smtClean="0"/>
              <a:t>Adoyo</a:t>
            </a:r>
            <a:r>
              <a:rPr lang="en-US" dirty="0" smtClean="0"/>
              <a:t>: Yes.</a:t>
            </a:r>
          </a:p>
          <a:p>
            <a:r>
              <a:rPr lang="en-US" dirty="0" smtClean="0"/>
              <a:t>Operator: Where are they at?</a:t>
            </a:r>
          </a:p>
          <a:p>
            <a:r>
              <a:rPr lang="en-US" dirty="0" err="1" smtClean="0"/>
              <a:t>Adoyo</a:t>
            </a:r>
            <a:r>
              <a:rPr lang="en-US" dirty="0" smtClean="0"/>
              <a:t>: In their house. Somebody is dead. Get here.</a:t>
            </a:r>
          </a:p>
        </p:txBody>
      </p:sp>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625788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XMRV leads to CFS?</a:t>
            </a:r>
          </a:p>
        </p:txBody>
      </p:sp>
      <p:pic>
        <p:nvPicPr>
          <p:cNvPr id="4" name="Content Placeholder 3" descr="Screen Shot 2012-08-25 at 12.43.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41" r="-184"/>
          <a:stretch/>
        </p:blipFill>
        <p:spPr>
          <a:xfrm>
            <a:off x="183445" y="1600200"/>
            <a:ext cx="5108222" cy="4525963"/>
          </a:xfrm>
        </p:spPr>
      </p:pic>
      <p:sp>
        <p:nvSpPr>
          <p:cNvPr id="5" name="Rectangle 4"/>
          <p:cNvSpPr/>
          <p:nvPr/>
        </p:nvSpPr>
        <p:spPr>
          <a:xfrm>
            <a:off x="254000" y="3857037"/>
            <a:ext cx="4929481" cy="423333"/>
          </a:xfrm>
          <a:prstGeom prst="rect">
            <a:avLst/>
          </a:prstGeom>
          <a:solidFill>
            <a:schemeClr val="accent3">
              <a:lumMod val="20000"/>
              <a:lumOff val="8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ine Callout 1 5"/>
          <p:cNvSpPr/>
          <p:nvPr/>
        </p:nvSpPr>
        <p:spPr>
          <a:xfrm>
            <a:off x="5973703" y="2803408"/>
            <a:ext cx="2191926" cy="1138296"/>
          </a:xfrm>
          <a:prstGeom prst="borderCallout1">
            <a:avLst>
              <a:gd name="adj1" fmla="val 52634"/>
              <a:gd name="adj2" fmla="val -179"/>
              <a:gd name="adj3" fmla="val 112500"/>
              <a:gd name="adj4" fmla="val -3833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 think it settles the issue of whether the initial report was real or not”</a:t>
            </a:r>
            <a:endParaRPr lang="en-US" dirty="0">
              <a:solidFill>
                <a:srgbClr val="000000"/>
              </a:solidFill>
            </a:endParaRPr>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524541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verdict</a:t>
            </a:r>
            <a:endParaRPr lang="en-US" dirty="0"/>
          </a:p>
        </p:txBody>
      </p:sp>
      <p:sp>
        <p:nvSpPr>
          <p:cNvPr id="3" name="Content Placeholder 2"/>
          <p:cNvSpPr>
            <a:spLocks noGrp="1"/>
          </p:cNvSpPr>
          <p:nvPr>
            <p:ph idx="1"/>
          </p:nvPr>
        </p:nvSpPr>
        <p:spPr/>
        <p:txBody>
          <a:bodyPr>
            <a:normAutofit/>
          </a:bodyPr>
          <a:lstStyle/>
          <a:p>
            <a:r>
              <a:rPr lang="en-US" dirty="0" smtClean="0"/>
              <a:t>Wasn’t nearby wife (proximity is important)</a:t>
            </a:r>
          </a:p>
          <a:p>
            <a:r>
              <a:rPr lang="en-US" dirty="0" smtClean="0"/>
              <a:t>Usually no motive, but had been arguing with wife</a:t>
            </a:r>
          </a:p>
          <a:p>
            <a:r>
              <a:rPr lang="en-US" dirty="0" smtClean="0"/>
              <a:t>Assaulted wife in bedroom with hammer, chased into hall &amp; bathroom, stabbed and strangled her</a:t>
            </a:r>
          </a:p>
          <a:p>
            <a:r>
              <a:rPr lang="en-US" dirty="0" smtClean="0"/>
              <a:t>Unusual to see so many mechanisms at once</a:t>
            </a:r>
          </a:p>
          <a:p>
            <a:r>
              <a:rPr lang="en-US" dirty="0" err="1" smtClean="0"/>
              <a:t>Adoyo</a:t>
            </a:r>
            <a:r>
              <a:rPr lang="en-US" dirty="0" smtClean="0"/>
              <a:t> pled guilty to second degree murder</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392141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a:t>
            </a:r>
            <a:r>
              <a:rPr lang="en-US" dirty="0" smtClean="0"/>
              <a:t> (take this home)</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16747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from last class</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46002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Probabilities from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 to determine probability of heads/tails from coin flip?</a:t>
            </a:r>
          </a:p>
          <a:p>
            <a:endParaRPr lang="en-US" dirty="0" smtClean="0"/>
          </a:p>
          <a:p>
            <a:r>
              <a:rPr lang="en-US" dirty="0" smtClean="0"/>
              <a:t>Frequency of event x </a:t>
            </a:r>
          </a:p>
          <a:p>
            <a:pPr lvl="1"/>
            <a:r>
              <a:rPr lang="en-US" dirty="0" smtClean="0"/>
              <a:t> #(x) = number of times it is observed</a:t>
            </a:r>
          </a:p>
          <a:p>
            <a:r>
              <a:rPr lang="en-US" dirty="0" smtClean="0"/>
              <a:t>Relative frequency </a:t>
            </a:r>
          </a:p>
          <a:p>
            <a:pPr lvl="1"/>
            <a:r>
              <a:rPr lang="en-US" dirty="0" smtClean="0"/>
              <a:t>#(x)/N, where N is number of observations</a:t>
            </a:r>
          </a:p>
          <a:p>
            <a:r>
              <a:rPr lang="en-US" dirty="0" smtClean="0"/>
              <a:t>As N</a:t>
            </a:r>
            <a:r>
              <a:rPr lang="en-US" dirty="0" smtClean="0">
                <a:sym typeface="Wingdings"/>
              </a:rPr>
              <a:t>∞, relative frequency P(x)</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489665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Conjunction</a:t>
            </a:r>
            <a:endParaRPr lang="en-US" dirty="0"/>
          </a:p>
        </p:txBody>
      </p:sp>
      <p:sp>
        <p:nvSpPr>
          <p:cNvPr id="3" name="Content Placeholder 2"/>
          <p:cNvSpPr>
            <a:spLocks noGrp="1"/>
          </p:cNvSpPr>
          <p:nvPr>
            <p:ph idx="1"/>
          </p:nvPr>
        </p:nvSpPr>
        <p:spPr/>
        <p:txBody>
          <a:bodyPr/>
          <a:lstStyle/>
          <a:p>
            <a:r>
              <a:rPr lang="en-US" dirty="0" smtClean="0"/>
              <a:t>For independent events</a:t>
            </a:r>
          </a:p>
          <a:p>
            <a:pPr marL="457200" lvl="1" indent="0">
              <a:buNone/>
            </a:pPr>
            <a:r>
              <a:rPr lang="en-US" dirty="0" smtClean="0"/>
              <a:t>P(A∧B)=P(A)P(B)</a:t>
            </a:r>
            <a:endParaRPr lang="en-US" dirty="0"/>
          </a:p>
        </p:txBody>
      </p:sp>
      <p:sp>
        <p:nvSpPr>
          <p:cNvPr id="4" name="Oval 6"/>
          <p:cNvSpPr>
            <a:spLocks noChangeArrowheads="1"/>
          </p:cNvSpPr>
          <p:nvPr/>
        </p:nvSpPr>
        <p:spPr bwMode="auto">
          <a:xfrm>
            <a:off x="3369297" y="3993439"/>
            <a:ext cx="1219200" cy="1295400"/>
          </a:xfrm>
          <a:prstGeom prst="ellipse">
            <a:avLst/>
          </a:prstGeom>
          <a:solidFill>
            <a:schemeClr val="accent3">
              <a:lumMod val="75000"/>
              <a:alpha val="50000"/>
            </a:schemeClr>
          </a:solidFill>
          <a:ln w="9525">
            <a:noFill/>
            <a:round/>
            <a:headEnd/>
            <a:tailEnd/>
          </a:ln>
        </p:spPr>
        <p:txBody>
          <a:bodyPr wrap="none" anchor="ctr"/>
          <a:lstStyle/>
          <a:p>
            <a:pPr algn="ctr"/>
            <a:r>
              <a:rPr lang="en-US" dirty="0" smtClean="0">
                <a:solidFill>
                  <a:srgbClr val="000000"/>
                </a:solidFill>
              </a:rPr>
              <a:t>A</a:t>
            </a:r>
            <a:endParaRPr lang="en-US" dirty="0">
              <a:solidFill>
                <a:srgbClr val="000000"/>
              </a:solidFill>
            </a:endParaRPr>
          </a:p>
        </p:txBody>
      </p:sp>
      <p:sp>
        <p:nvSpPr>
          <p:cNvPr id="5" name="Oval 7"/>
          <p:cNvSpPr>
            <a:spLocks noChangeArrowheads="1"/>
          </p:cNvSpPr>
          <p:nvPr/>
        </p:nvSpPr>
        <p:spPr bwMode="auto">
          <a:xfrm>
            <a:off x="4309097" y="3993439"/>
            <a:ext cx="1219200" cy="1295400"/>
          </a:xfrm>
          <a:prstGeom prst="ellipse">
            <a:avLst/>
          </a:prstGeom>
          <a:solidFill>
            <a:schemeClr val="accent5">
              <a:lumMod val="60000"/>
              <a:lumOff val="40000"/>
              <a:alpha val="50000"/>
            </a:schemeClr>
          </a:solidFill>
          <a:ln w="9525">
            <a:noFill/>
            <a:round/>
            <a:headEnd/>
            <a:tailEnd/>
          </a:ln>
        </p:spPr>
        <p:txBody>
          <a:bodyPr wrap="none" anchor="ctr"/>
          <a:lstStyle/>
          <a:p>
            <a:pPr algn="ctr"/>
            <a:r>
              <a:rPr lang="en-US" dirty="0" smtClean="0">
                <a:solidFill>
                  <a:srgbClr val="000000"/>
                </a:solidFill>
              </a:rPr>
              <a:t>B</a:t>
            </a:r>
            <a:endParaRPr lang="en-US" dirty="0">
              <a:solidFill>
                <a:srgbClr val="000000"/>
              </a:solidFill>
            </a:endParaRPr>
          </a:p>
        </p:txBody>
      </p:sp>
      <p:sp>
        <p:nvSpPr>
          <p:cNvPr id="6" name="Line 10"/>
          <p:cNvSpPr>
            <a:spLocks noChangeShapeType="1"/>
          </p:cNvSpPr>
          <p:nvPr/>
        </p:nvSpPr>
        <p:spPr bwMode="auto">
          <a:xfrm>
            <a:off x="4436097" y="3460039"/>
            <a:ext cx="0" cy="1066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Text Box 12"/>
          <p:cNvSpPr txBox="1">
            <a:spLocks noChangeArrowheads="1"/>
          </p:cNvSpPr>
          <p:nvPr/>
        </p:nvSpPr>
        <p:spPr bwMode="auto">
          <a:xfrm>
            <a:off x="4129231" y="3002839"/>
            <a:ext cx="73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b="0" dirty="0" smtClean="0"/>
              <a:t>A</a:t>
            </a:r>
            <a:r>
              <a:rPr lang="en-US" dirty="0" smtClean="0"/>
              <a:t>∧</a:t>
            </a:r>
            <a:r>
              <a:rPr lang="en-US" b="0" dirty="0" smtClean="0"/>
              <a:t>B</a:t>
            </a:r>
            <a:endParaRPr lang="en-US" b="0" dirty="0"/>
          </a:p>
        </p:txBody>
      </p:sp>
      <p:sp>
        <p:nvSpPr>
          <p:cNvPr id="8" name="Rectangle 7"/>
          <p:cNvSpPr/>
          <p:nvPr/>
        </p:nvSpPr>
        <p:spPr>
          <a:xfrm>
            <a:off x="2934396" y="3633999"/>
            <a:ext cx="3003402" cy="206069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7098102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US" dirty="0"/>
          </a:p>
        </p:txBody>
      </p:sp>
      <p:sp>
        <p:nvSpPr>
          <p:cNvPr id="3" name="Content Placeholder 2"/>
          <p:cNvSpPr>
            <a:spLocks noGrp="1"/>
          </p:cNvSpPr>
          <p:nvPr>
            <p:ph idx="1"/>
          </p:nvPr>
        </p:nvSpPr>
        <p:spPr/>
        <p:txBody>
          <a:bodyPr/>
          <a:lstStyle/>
          <a:p>
            <a:pPr marL="0" indent="0">
              <a:buNone/>
            </a:pPr>
            <a:r>
              <a:rPr lang="en-US" dirty="0" smtClean="0"/>
              <a:t>P(A∧B</a:t>
            </a:r>
            <a:r>
              <a:rPr lang="en-US" dirty="0"/>
              <a:t>)=P(A|B)P(B</a:t>
            </a:r>
            <a:r>
              <a:rPr lang="en-US" dirty="0" smtClean="0"/>
              <a:t>), where P(B)&gt;0</a:t>
            </a:r>
          </a:p>
          <a:p>
            <a:pPr marL="0" indent="0">
              <a:buNone/>
            </a:pPr>
            <a:endParaRPr lang="en-US" dirty="0" smtClean="0"/>
          </a:p>
          <a:p>
            <a:pPr marL="0" indent="0">
              <a:buNone/>
            </a:pPr>
            <a:r>
              <a:rPr lang="en-US" dirty="0" smtClean="0"/>
              <a:t>Note, if A and B independent, P(A∧B)=P(A)P(B)</a:t>
            </a:r>
          </a:p>
          <a:p>
            <a:pPr marL="0" indent="0">
              <a:buNone/>
            </a:pPr>
            <a:r>
              <a:rPr lang="en-US" dirty="0" smtClean="0"/>
              <a:t>Then:</a:t>
            </a:r>
            <a:endParaRPr lang="en-US" dirty="0"/>
          </a:p>
        </p:txBody>
      </p:sp>
      <p:pic>
        <p:nvPicPr>
          <p:cNvPr id="4" name="Picture 3" descr="condProb_inde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580" y="4224699"/>
            <a:ext cx="4796685" cy="873972"/>
          </a:xfrm>
          <a:prstGeom prst="rect">
            <a:avLst/>
          </a:prstGeom>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48984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Bayes rule</a:t>
            </a:r>
            <a:endParaRPr lang="en-US" dirty="0"/>
          </a:p>
        </p:txBody>
      </p:sp>
      <p:sp>
        <p:nvSpPr>
          <p:cNvPr id="3" name="Content Placeholder 2"/>
          <p:cNvSpPr>
            <a:spLocks noGrp="1"/>
          </p:cNvSpPr>
          <p:nvPr>
            <p:ph idx="1"/>
          </p:nvPr>
        </p:nvSpPr>
        <p:spPr/>
        <p:txBody>
          <a:bodyPr/>
          <a:lstStyle/>
          <a:p>
            <a:r>
              <a:rPr lang="en-US" dirty="0" smtClean="0"/>
              <a:t>Probability of disease (d) is 0.001</a:t>
            </a:r>
          </a:p>
          <a:p>
            <a:r>
              <a:rPr lang="en-US" dirty="0" smtClean="0"/>
              <a:t>But diagnostic test not foolproof</a:t>
            </a:r>
          </a:p>
          <a:p>
            <a:pPr lvl="1"/>
            <a:r>
              <a:rPr lang="en-US" dirty="0" smtClean="0"/>
              <a:t>P(+|d) = 0.98 </a:t>
            </a:r>
          </a:p>
          <a:p>
            <a:pPr lvl="1"/>
            <a:r>
              <a:rPr lang="en-US" dirty="0" smtClean="0"/>
              <a:t>P(+|¬d) = 0.1</a:t>
            </a:r>
          </a:p>
          <a:p>
            <a:endParaRPr lang="en-US" dirty="0"/>
          </a:p>
          <a:p>
            <a:pPr marL="0" indent="0">
              <a:buNone/>
            </a:pPr>
            <a:r>
              <a:rPr lang="en-US" dirty="0" smtClean="0"/>
              <a:t>Given a positive test, what’s probability patient has disease?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32463672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sp>
        <p:nvSpPr>
          <p:cNvPr id="3" name="Content Placeholder 2"/>
          <p:cNvSpPr>
            <a:spLocks noGrp="1"/>
          </p:cNvSpPr>
          <p:nvPr>
            <p:ph idx="1"/>
          </p:nvPr>
        </p:nvSpPr>
        <p:spPr/>
        <p:txBody>
          <a:bodyPr/>
          <a:lstStyle/>
          <a:p>
            <a:pPr marL="342900" lvl="1" indent="-342900">
              <a:buFont typeface="Arial"/>
              <a:buChar char="•"/>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9999771"/>
              </p:ext>
            </p:extLst>
          </p:nvPr>
        </p:nvGraphicFramePr>
        <p:xfrm>
          <a:off x="2890134" y="1653593"/>
          <a:ext cx="3189539" cy="976976"/>
        </p:xfrm>
        <a:graphic>
          <a:graphicData uri="http://schemas.openxmlformats.org/presentationml/2006/ole">
            <mc:AlternateContent xmlns:mc="http://schemas.openxmlformats.org/markup-compatibility/2006">
              <mc:Choice xmlns:v="urn:schemas-microsoft-com:vml" Requires="v">
                <p:oleObj spid="_x0000_s321542" name="Equation" r:id="rId4" imgW="1409700" imgH="431800" progId="Equation.3">
                  <p:embed/>
                </p:oleObj>
              </mc:Choice>
              <mc:Fallback>
                <p:oleObj name="Equation" r:id="rId4" imgW="1409700" imgH="431800" progId="Equation.3">
                  <p:embed/>
                  <p:pic>
                    <p:nvPicPr>
                      <p:cNvPr id="0" name=""/>
                      <p:cNvPicPr/>
                      <p:nvPr/>
                    </p:nvPicPr>
                    <p:blipFill>
                      <a:blip r:embed="rId5"/>
                      <a:stretch>
                        <a:fillRect/>
                      </a:stretch>
                    </p:blipFill>
                    <p:spPr>
                      <a:xfrm>
                        <a:off x="2890134" y="1653593"/>
                        <a:ext cx="3189539" cy="97697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95192766"/>
              </p:ext>
            </p:extLst>
          </p:nvPr>
        </p:nvGraphicFramePr>
        <p:xfrm>
          <a:off x="4017962" y="2690443"/>
          <a:ext cx="4131877" cy="868958"/>
        </p:xfrm>
        <a:graphic>
          <a:graphicData uri="http://schemas.openxmlformats.org/presentationml/2006/ole">
            <mc:AlternateContent xmlns:mc="http://schemas.openxmlformats.org/markup-compatibility/2006">
              <mc:Choice xmlns:v="urn:schemas-microsoft-com:vml" Requires="v">
                <p:oleObj spid="_x0000_s321543" name="Equation" r:id="rId6" imgW="1993900" imgH="419100" progId="Equation.3">
                  <p:embed/>
                </p:oleObj>
              </mc:Choice>
              <mc:Fallback>
                <p:oleObj name="Equation" r:id="rId6" imgW="1993900" imgH="419100" progId="Equation.3">
                  <p:embed/>
                  <p:pic>
                    <p:nvPicPr>
                      <p:cNvPr id="0" name=""/>
                      <p:cNvPicPr/>
                      <p:nvPr/>
                    </p:nvPicPr>
                    <p:blipFill>
                      <a:blip r:embed="rId7"/>
                      <a:stretch>
                        <a:fillRect/>
                      </a:stretch>
                    </p:blipFill>
                    <p:spPr>
                      <a:xfrm>
                        <a:off x="4017962" y="2690443"/>
                        <a:ext cx="4131877" cy="8689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80913249"/>
              </p:ext>
            </p:extLst>
          </p:nvPr>
        </p:nvGraphicFramePr>
        <p:xfrm>
          <a:off x="457200" y="3065463"/>
          <a:ext cx="2159000" cy="422275"/>
        </p:xfrm>
        <a:graphic>
          <a:graphicData uri="http://schemas.openxmlformats.org/presentationml/2006/ole">
            <mc:AlternateContent xmlns:mc="http://schemas.openxmlformats.org/markup-compatibility/2006">
              <mc:Choice xmlns:v="urn:schemas-microsoft-com:vml" Requires="v">
                <p:oleObj spid="_x0000_s321544" name="Equation" r:id="rId8" imgW="1041400" imgH="203200" progId="Equation.3">
                  <p:embed/>
                </p:oleObj>
              </mc:Choice>
              <mc:Fallback>
                <p:oleObj name="Equation" r:id="rId8" imgW="1041400" imgH="203200" progId="Equation.3">
                  <p:embed/>
                  <p:pic>
                    <p:nvPicPr>
                      <p:cNvPr id="0" name=""/>
                      <p:cNvPicPr/>
                      <p:nvPr/>
                    </p:nvPicPr>
                    <p:blipFill>
                      <a:blip r:embed="rId9"/>
                      <a:stretch>
                        <a:fillRect/>
                      </a:stretch>
                    </p:blipFill>
                    <p:spPr>
                      <a:xfrm>
                        <a:off x="457200" y="3065463"/>
                        <a:ext cx="2159000" cy="4222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52490381"/>
              </p:ext>
            </p:extLst>
          </p:nvPr>
        </p:nvGraphicFramePr>
        <p:xfrm>
          <a:off x="4052888" y="3946525"/>
          <a:ext cx="4052887" cy="868363"/>
        </p:xfrm>
        <a:graphic>
          <a:graphicData uri="http://schemas.openxmlformats.org/presentationml/2006/ole">
            <mc:AlternateContent xmlns:mc="http://schemas.openxmlformats.org/markup-compatibility/2006">
              <mc:Choice xmlns:v="urn:schemas-microsoft-com:vml" Requires="v">
                <p:oleObj spid="_x0000_s321545" name="Equation" r:id="rId10" imgW="1955800" imgH="419100" progId="Equation.3">
                  <p:embed/>
                </p:oleObj>
              </mc:Choice>
              <mc:Fallback>
                <p:oleObj name="Equation" r:id="rId10" imgW="1955800" imgH="419100" progId="Equation.3">
                  <p:embed/>
                  <p:pic>
                    <p:nvPicPr>
                      <p:cNvPr id="0" name=""/>
                      <p:cNvPicPr/>
                      <p:nvPr/>
                    </p:nvPicPr>
                    <p:blipFill>
                      <a:blip r:embed="rId11"/>
                      <a:stretch>
                        <a:fillRect/>
                      </a:stretch>
                    </p:blipFill>
                    <p:spPr>
                      <a:xfrm>
                        <a:off x="4052888" y="3946525"/>
                        <a:ext cx="4052887" cy="8683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5336618"/>
              </p:ext>
            </p:extLst>
          </p:nvPr>
        </p:nvGraphicFramePr>
        <p:xfrm>
          <a:off x="4035755" y="5310188"/>
          <a:ext cx="2238375" cy="815975"/>
        </p:xfrm>
        <a:graphic>
          <a:graphicData uri="http://schemas.openxmlformats.org/presentationml/2006/ole">
            <mc:AlternateContent xmlns:mc="http://schemas.openxmlformats.org/markup-compatibility/2006">
              <mc:Choice xmlns:v="urn:schemas-microsoft-com:vml" Requires="v">
                <p:oleObj spid="_x0000_s321546" name="Equation" r:id="rId12" imgW="1079500" imgH="393700" progId="Equation.3">
                  <p:embed/>
                </p:oleObj>
              </mc:Choice>
              <mc:Fallback>
                <p:oleObj name="Equation" r:id="rId12" imgW="1079500" imgH="393700" progId="Equation.3">
                  <p:embed/>
                  <p:pic>
                    <p:nvPicPr>
                      <p:cNvPr id="0" name=""/>
                      <p:cNvPicPr/>
                      <p:nvPr/>
                    </p:nvPicPr>
                    <p:blipFill>
                      <a:blip r:embed="rId13"/>
                      <a:stretch>
                        <a:fillRect/>
                      </a:stretch>
                    </p:blipFill>
                    <p:spPr>
                      <a:xfrm>
                        <a:off x="4035755" y="5310188"/>
                        <a:ext cx="2238375" cy="815975"/>
                      </a:xfrm>
                      <a:prstGeom prst="rect">
                        <a:avLst/>
                      </a:prstGeom>
                    </p:spPr>
                  </p:pic>
                </p:oleObj>
              </mc:Fallback>
            </mc:AlternateContent>
          </a:graphicData>
        </a:graphic>
      </p:graphicFrame>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053981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causality: basic idea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 causes E if </a:t>
            </a:r>
          </a:p>
          <a:p>
            <a:pPr marL="0" indent="0">
              <a:buNone/>
            </a:pPr>
            <a:r>
              <a:rPr lang="en-US" dirty="0"/>
              <a:t>	</a:t>
            </a:r>
            <a:r>
              <a:rPr lang="en-US" dirty="0" smtClean="0"/>
              <a:t>P(E|C)&gt;P(E)</a:t>
            </a:r>
          </a:p>
          <a:p>
            <a:pPr marL="457200" lvl="1" indent="0">
              <a:buNone/>
            </a:pPr>
            <a:endParaRPr lang="en-US" sz="3200" dirty="0" smtClean="0"/>
          </a:p>
          <a:p>
            <a:pPr marL="457200" lvl="1" indent="0">
              <a:buNone/>
            </a:pPr>
            <a:r>
              <a:rPr lang="en-US" sz="3200" dirty="0" smtClean="0"/>
              <a:t>Or P(E|C)&gt;P(E|¬C)</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77542481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Nonstationarity</a:t>
            </a:r>
            <a:endParaRPr lang="en-US" dirty="0"/>
          </a:p>
        </p:txBody>
      </p:sp>
      <p:sp>
        <p:nvSpPr>
          <p:cNvPr id="4" name="Rectangle 3"/>
          <p:cNvSpPr/>
          <p:nvPr/>
        </p:nvSpPr>
        <p:spPr>
          <a:xfrm>
            <a:off x="1566873" y="5816689"/>
            <a:ext cx="6052807" cy="923330"/>
          </a:xfrm>
          <a:prstGeom prst="rect">
            <a:avLst/>
          </a:prstGeom>
        </p:spPr>
        <p:txBody>
          <a:bodyPr wrap="square">
            <a:spAutoFit/>
          </a:bodyPr>
          <a:lstStyle/>
          <a:p>
            <a:r>
              <a:rPr lang="en-US" dirty="0"/>
              <a:t>Sober, E. (2001). Venetian sea levels, </a:t>
            </a:r>
            <a:r>
              <a:rPr lang="en-US" dirty="0" smtClean="0"/>
              <a:t>British </a:t>
            </a:r>
            <a:r>
              <a:rPr lang="en-US" dirty="0"/>
              <a:t>bread prices, and the principle of the common cause. </a:t>
            </a:r>
            <a:r>
              <a:rPr lang="en-US" i="1" dirty="0"/>
              <a:t>The British Journal for the Philosophy of Science</a:t>
            </a:r>
            <a:r>
              <a:rPr lang="en-US" dirty="0"/>
              <a:t>, </a:t>
            </a:r>
            <a:r>
              <a:rPr lang="en-US" i="1" dirty="0"/>
              <a:t>52</a:t>
            </a:r>
            <a:r>
              <a:rPr lang="en-US" dirty="0"/>
              <a:t>(2), 331</a:t>
            </a:r>
          </a:p>
        </p:txBody>
      </p:sp>
      <p:pic>
        <p:nvPicPr>
          <p:cNvPr id="12" name="Picture 11"/>
          <p:cNvPicPr>
            <a:picLocks noChangeAspect="1"/>
          </p:cNvPicPr>
          <p:nvPr/>
        </p:nvPicPr>
        <p:blipFill>
          <a:blip r:embed="rId3"/>
          <a:stretch>
            <a:fillRect/>
          </a:stretch>
        </p:blipFill>
        <p:spPr>
          <a:xfrm>
            <a:off x="254000" y="1417638"/>
            <a:ext cx="4318000" cy="4368800"/>
          </a:xfrm>
          <a:prstGeom prst="rect">
            <a:avLst/>
          </a:prstGeom>
        </p:spPr>
      </p:pic>
      <p:pic>
        <p:nvPicPr>
          <p:cNvPr id="14" name="Picture 13"/>
          <p:cNvPicPr>
            <a:picLocks noChangeAspect="1"/>
          </p:cNvPicPr>
          <p:nvPr/>
        </p:nvPicPr>
        <p:blipFill>
          <a:blip r:embed="rId4"/>
          <a:stretch>
            <a:fillRect/>
          </a:stretch>
        </p:blipFill>
        <p:spPr>
          <a:xfrm>
            <a:off x="4940300" y="1633538"/>
            <a:ext cx="4203700" cy="4152900"/>
          </a:xfrm>
          <a:prstGeom prst="rect">
            <a:avLst/>
          </a:prstGeom>
        </p:spPr>
      </p:pic>
    </p:spTree>
    <p:extLst>
      <p:ext uri="{BB962C8B-B14F-4D97-AF65-F5344CB8AC3E}">
        <p14:creationId xmlns:p14="http://schemas.microsoft.com/office/powerpoint/2010/main" val="943869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2-08-25 at 12.5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0696"/>
            <a:ext cx="6263217" cy="5567304"/>
          </a:xfrm>
          <a:prstGeom prst="rect">
            <a:avLst/>
          </a:prstGeom>
        </p:spPr>
      </p:pic>
      <p:pic>
        <p:nvPicPr>
          <p:cNvPr id="4" name="Picture 3" descr="Screen Shot 2012-08-25 at 12.44.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107" y="1506126"/>
            <a:ext cx="3024693" cy="5257800"/>
          </a:xfrm>
          <a:prstGeom prst="rect">
            <a:avLst/>
          </a:prstGeom>
        </p:spPr>
      </p:pic>
      <p:sp>
        <p:nvSpPr>
          <p:cNvPr id="6" name="TextBox 5"/>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60836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Indeterminism</a:t>
            </a:r>
            <a:endParaRPr lang="en-US" dirty="0"/>
          </a:p>
        </p:txBody>
      </p:sp>
      <p:sp>
        <p:nvSpPr>
          <p:cNvPr id="3" name="Content Placeholder 2"/>
          <p:cNvSpPr>
            <a:spLocks noGrp="1"/>
          </p:cNvSpPr>
          <p:nvPr>
            <p:ph idx="1"/>
          </p:nvPr>
        </p:nvSpPr>
        <p:spPr/>
        <p:txBody>
          <a:bodyPr/>
          <a:lstStyle/>
          <a:p>
            <a:pPr marL="0" indent="0">
              <a:buNone/>
            </a:pPr>
            <a:r>
              <a:rPr lang="en-US" dirty="0" smtClean="0"/>
              <a:t>If lamp on, </a:t>
            </a:r>
            <a:r>
              <a:rPr lang="en-US" dirty="0" err="1" smtClean="0"/>
              <a:t>tv</a:t>
            </a:r>
            <a:r>
              <a:rPr lang="en-US" dirty="0" smtClean="0"/>
              <a:t> also on, so P(L|T)=1</a:t>
            </a:r>
          </a:p>
          <a:p>
            <a:endParaRPr lang="en-US" dirty="0"/>
          </a:p>
          <a:p>
            <a:endParaRPr lang="en-US" dirty="0" smtClean="0"/>
          </a:p>
          <a:p>
            <a:endParaRPr lang="en-US" dirty="0"/>
          </a:p>
          <a:p>
            <a:endParaRPr lang="en-US" dirty="0" smtClean="0"/>
          </a:p>
          <a:p>
            <a:endParaRPr lang="en-US" dirty="0"/>
          </a:p>
          <a:p>
            <a:pPr marL="0" indent="0">
              <a:buNone/>
            </a:pPr>
            <a:r>
              <a:rPr lang="en-US" dirty="0" smtClean="0"/>
              <a:t>Does switch screen off L and T?</a:t>
            </a:r>
            <a:endParaRPr lang="en-US" dirty="0"/>
          </a:p>
        </p:txBody>
      </p:sp>
      <p:sp>
        <p:nvSpPr>
          <p:cNvPr id="4" name="TextBox 3"/>
          <p:cNvSpPr txBox="1"/>
          <p:nvPr/>
        </p:nvSpPr>
        <p:spPr>
          <a:xfrm>
            <a:off x="2530223" y="3281769"/>
            <a:ext cx="789136" cy="369332"/>
          </a:xfrm>
          <a:prstGeom prst="rect">
            <a:avLst/>
          </a:prstGeom>
          <a:noFill/>
        </p:spPr>
        <p:txBody>
          <a:bodyPr wrap="none" rtlCol="0">
            <a:spAutoFit/>
          </a:bodyPr>
          <a:lstStyle/>
          <a:p>
            <a:r>
              <a:rPr lang="en-US" dirty="0" smtClean="0"/>
              <a:t>switch</a:t>
            </a:r>
            <a:endParaRPr lang="en-US" dirty="0"/>
          </a:p>
        </p:txBody>
      </p:sp>
      <p:cxnSp>
        <p:nvCxnSpPr>
          <p:cNvPr id="6" name="Straight Arrow Connector 5"/>
          <p:cNvCxnSpPr/>
          <p:nvPr/>
        </p:nvCxnSpPr>
        <p:spPr>
          <a:xfrm flipV="1">
            <a:off x="3601262" y="2779625"/>
            <a:ext cx="1530056" cy="42838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601262" y="3666401"/>
            <a:ext cx="1255252" cy="9032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99020" y="2594959"/>
            <a:ext cx="653882" cy="369332"/>
          </a:xfrm>
          <a:prstGeom prst="rect">
            <a:avLst/>
          </a:prstGeom>
          <a:noFill/>
        </p:spPr>
        <p:txBody>
          <a:bodyPr wrap="none" rtlCol="0">
            <a:spAutoFit/>
          </a:bodyPr>
          <a:lstStyle/>
          <a:p>
            <a:r>
              <a:rPr lang="en-US" dirty="0" smtClean="0"/>
              <a:t>lamp </a:t>
            </a:r>
            <a:endParaRPr lang="en-US" dirty="0"/>
          </a:p>
        </p:txBody>
      </p:sp>
      <p:sp>
        <p:nvSpPr>
          <p:cNvPr id="14" name="TextBox 13"/>
          <p:cNvSpPr txBox="1"/>
          <p:nvPr/>
        </p:nvSpPr>
        <p:spPr>
          <a:xfrm>
            <a:off x="5299020" y="4385000"/>
            <a:ext cx="366244" cy="369332"/>
          </a:xfrm>
          <a:prstGeom prst="rect">
            <a:avLst/>
          </a:prstGeom>
          <a:noFill/>
        </p:spPr>
        <p:txBody>
          <a:bodyPr wrap="none" rtlCol="0">
            <a:spAutoFit/>
          </a:bodyPr>
          <a:lstStyle/>
          <a:p>
            <a:r>
              <a:rPr lang="en-US" dirty="0" err="1" smtClean="0"/>
              <a:t>tv</a:t>
            </a:r>
            <a:endParaRPr lang="en-US" dirty="0"/>
          </a:p>
        </p:txBody>
      </p:sp>
      <p:sp>
        <p:nvSpPr>
          <p:cNvPr id="15" name="TextBox 14"/>
          <p:cNvSpPr txBox="1"/>
          <p:nvPr/>
        </p:nvSpPr>
        <p:spPr>
          <a:xfrm>
            <a:off x="4090880" y="2580731"/>
            <a:ext cx="476926" cy="369332"/>
          </a:xfrm>
          <a:prstGeom prst="rect">
            <a:avLst/>
          </a:prstGeom>
          <a:noFill/>
        </p:spPr>
        <p:txBody>
          <a:bodyPr wrap="none" rtlCol="0">
            <a:spAutoFit/>
          </a:bodyPr>
          <a:lstStyle/>
          <a:p>
            <a:r>
              <a:rPr lang="en-US" dirty="0" smtClean="0"/>
              <a:t>0.9</a:t>
            </a:r>
            <a:endParaRPr lang="en-US" dirty="0"/>
          </a:p>
        </p:txBody>
      </p:sp>
      <p:sp>
        <p:nvSpPr>
          <p:cNvPr id="16" name="TextBox 15"/>
          <p:cNvSpPr txBox="1"/>
          <p:nvPr/>
        </p:nvSpPr>
        <p:spPr>
          <a:xfrm>
            <a:off x="4090880" y="4338025"/>
            <a:ext cx="476926" cy="369332"/>
          </a:xfrm>
          <a:prstGeom prst="rect">
            <a:avLst/>
          </a:prstGeom>
          <a:noFill/>
        </p:spPr>
        <p:txBody>
          <a:bodyPr wrap="none" rtlCol="0">
            <a:spAutoFit/>
          </a:bodyPr>
          <a:lstStyle/>
          <a:p>
            <a:r>
              <a:rPr lang="en-US" dirty="0" smtClean="0"/>
              <a:t>0.9</a:t>
            </a:r>
            <a:endParaRPr lang="en-US" dirty="0"/>
          </a:p>
        </p:txBody>
      </p:sp>
      <p:sp>
        <p:nvSpPr>
          <p:cNvPr id="11" name="TextBox 10"/>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35968590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Overdetermination</a:t>
            </a:r>
            <a:endParaRPr lang="en-US" dirty="0"/>
          </a:p>
        </p:txBody>
      </p:sp>
      <p:sp>
        <p:nvSpPr>
          <p:cNvPr id="3" name="Content Placeholder 2"/>
          <p:cNvSpPr>
            <a:spLocks noGrp="1"/>
          </p:cNvSpPr>
          <p:nvPr>
            <p:ph idx="1"/>
          </p:nvPr>
        </p:nvSpPr>
        <p:spPr/>
        <p:txBody>
          <a:bodyPr/>
          <a:lstStyle/>
          <a:p>
            <a:r>
              <a:rPr lang="en-US" dirty="0" smtClean="0"/>
              <a:t>Bob and Susie throwing rocks at glass bottle</a:t>
            </a:r>
          </a:p>
          <a:p>
            <a:r>
              <a:rPr lang="en-US" dirty="0" smtClean="0"/>
              <a:t>Rocks hit simultaneously, but Susie threw first</a:t>
            </a:r>
            <a:endParaRPr lang="en-US" dirty="0"/>
          </a:p>
        </p:txBody>
      </p:sp>
      <p:pic>
        <p:nvPicPr>
          <p:cNvPr id="4" name="Picture 6"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38862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838950" y="54102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8"/>
          <p:cNvSpPr>
            <a:spLocks noChangeArrowheads="1"/>
          </p:cNvSpPr>
          <p:nvPr/>
        </p:nvSpPr>
        <p:spPr bwMode="auto">
          <a:xfrm>
            <a:off x="7429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Aims</a:t>
            </a:r>
          </a:p>
        </p:txBody>
      </p:sp>
      <p:sp>
        <p:nvSpPr>
          <p:cNvPr id="7" name="Oval 9"/>
          <p:cNvSpPr>
            <a:spLocks noChangeArrowheads="1"/>
          </p:cNvSpPr>
          <p:nvPr/>
        </p:nvSpPr>
        <p:spPr bwMode="auto">
          <a:xfrm>
            <a:off x="33337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Throws</a:t>
            </a:r>
          </a:p>
        </p:txBody>
      </p:sp>
      <p:sp>
        <p:nvSpPr>
          <p:cNvPr id="8" name="Oval 10"/>
          <p:cNvSpPr>
            <a:spLocks noChangeArrowheads="1"/>
          </p:cNvSpPr>
          <p:nvPr/>
        </p:nvSpPr>
        <p:spPr bwMode="auto">
          <a:xfrm>
            <a:off x="49339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Throws</a:t>
            </a:r>
          </a:p>
        </p:txBody>
      </p:sp>
      <p:sp>
        <p:nvSpPr>
          <p:cNvPr id="9" name="Oval 11"/>
          <p:cNvSpPr>
            <a:spLocks noChangeArrowheads="1"/>
          </p:cNvSpPr>
          <p:nvPr/>
        </p:nvSpPr>
        <p:spPr bwMode="auto">
          <a:xfrm>
            <a:off x="20383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Aims</a:t>
            </a:r>
          </a:p>
        </p:txBody>
      </p:sp>
      <p:sp>
        <p:nvSpPr>
          <p:cNvPr id="10" name="Line 12"/>
          <p:cNvSpPr>
            <a:spLocks noChangeShapeType="1"/>
          </p:cNvSpPr>
          <p:nvPr/>
        </p:nvSpPr>
        <p:spPr bwMode="auto">
          <a:xfrm>
            <a:off x="4857750" y="4038600"/>
            <a:ext cx="205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3562350" y="53340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4"/>
          <p:cNvSpPr>
            <a:spLocks noChangeShapeType="1"/>
          </p:cNvSpPr>
          <p:nvPr/>
        </p:nvSpPr>
        <p:spPr bwMode="auto">
          <a:xfrm>
            <a:off x="2266950" y="40386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5"/>
          <p:cNvSpPr>
            <a:spLocks noChangeShapeType="1"/>
          </p:cNvSpPr>
          <p:nvPr/>
        </p:nvSpPr>
        <p:spPr bwMode="auto">
          <a:xfrm flipV="1">
            <a:off x="6381750" y="43434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590550" y="60198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7"/>
          <p:cNvSpPr txBox="1">
            <a:spLocks noChangeArrowheads="1"/>
          </p:cNvSpPr>
          <p:nvPr/>
        </p:nvSpPr>
        <p:spPr bwMode="auto">
          <a:xfrm>
            <a:off x="666750" y="55626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2304312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Preemption</a:t>
            </a:r>
            <a:endParaRPr lang="en-US" dirty="0"/>
          </a:p>
        </p:txBody>
      </p:sp>
      <p:sp>
        <p:nvSpPr>
          <p:cNvPr id="3" name="Content Placeholder 2"/>
          <p:cNvSpPr>
            <a:spLocks noGrp="1"/>
          </p:cNvSpPr>
          <p:nvPr>
            <p:ph idx="1"/>
          </p:nvPr>
        </p:nvSpPr>
        <p:spPr/>
        <p:txBody>
          <a:bodyPr/>
          <a:lstStyle/>
          <a:p>
            <a:r>
              <a:rPr lang="en-US" dirty="0" smtClean="0"/>
              <a:t>Bob’s rock arrives first and breaks </a:t>
            </a:r>
            <a:r>
              <a:rPr lang="en-US" dirty="0"/>
              <a:t>g</a:t>
            </a:r>
            <a:r>
              <a:rPr lang="en-US" dirty="0" smtClean="0"/>
              <a:t>lass</a:t>
            </a:r>
          </a:p>
          <a:p>
            <a:r>
              <a:rPr lang="en-US" dirty="0" smtClean="0"/>
              <a:t>But Susie still threw first and has perfect aim (breaks glass with P=1)</a:t>
            </a:r>
            <a:endParaRPr lang="en-US" dirty="0"/>
          </a:p>
        </p:txBody>
      </p:sp>
      <p:pic>
        <p:nvPicPr>
          <p:cNvPr id="4" name="Picture 4"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7244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858000" y="60198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6"/>
          <p:cNvSpPr>
            <a:spLocks noChangeArrowheads="1"/>
          </p:cNvSpPr>
          <p:nvPr/>
        </p:nvSpPr>
        <p:spPr bwMode="auto">
          <a:xfrm>
            <a:off x="762000" y="41910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Susie Aims</a:t>
            </a:r>
          </a:p>
        </p:txBody>
      </p:sp>
      <p:sp>
        <p:nvSpPr>
          <p:cNvPr id="7" name="Oval 7"/>
          <p:cNvSpPr>
            <a:spLocks noChangeArrowheads="1"/>
          </p:cNvSpPr>
          <p:nvPr/>
        </p:nvSpPr>
        <p:spPr bwMode="auto">
          <a:xfrm>
            <a:off x="3352800" y="4191000"/>
            <a:ext cx="1524000" cy="914400"/>
          </a:xfrm>
          <a:prstGeom prst="ellipse">
            <a:avLst/>
          </a:prstGeom>
          <a:solidFill>
            <a:schemeClr val="accent2">
              <a:lumMod val="20000"/>
              <a:lumOff val="80000"/>
            </a:schemeClr>
          </a:solidFill>
          <a:ln w="9525">
            <a:noFill/>
            <a:round/>
            <a:headEnd/>
            <a:tailEnd/>
          </a:ln>
        </p:spPr>
        <p:txBody>
          <a:bodyPr wrap="none" anchor="ctr"/>
          <a:lstStyle/>
          <a:p>
            <a:pPr algn="ctr" eaLnBrk="1" hangingPunct="1"/>
            <a:r>
              <a:rPr lang="en-US" b="0" dirty="0">
                <a:solidFill>
                  <a:srgbClr val="000000"/>
                </a:solidFill>
              </a:rPr>
              <a:t>Susie Throws</a:t>
            </a:r>
          </a:p>
        </p:txBody>
      </p:sp>
      <p:sp>
        <p:nvSpPr>
          <p:cNvPr id="8" name="Oval 8"/>
          <p:cNvSpPr>
            <a:spLocks noChangeArrowheads="1"/>
          </p:cNvSpPr>
          <p:nvPr/>
        </p:nvSpPr>
        <p:spPr bwMode="auto">
          <a:xfrm>
            <a:off x="49530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Throws</a:t>
            </a:r>
          </a:p>
        </p:txBody>
      </p:sp>
      <p:sp>
        <p:nvSpPr>
          <p:cNvPr id="9" name="Oval 9"/>
          <p:cNvSpPr>
            <a:spLocks noChangeArrowheads="1"/>
          </p:cNvSpPr>
          <p:nvPr/>
        </p:nvSpPr>
        <p:spPr bwMode="auto">
          <a:xfrm>
            <a:off x="20574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Aims</a:t>
            </a:r>
          </a:p>
        </p:txBody>
      </p:sp>
      <p:sp>
        <p:nvSpPr>
          <p:cNvPr id="10" name="Line 10"/>
          <p:cNvSpPr>
            <a:spLocks noChangeShapeType="1"/>
          </p:cNvSpPr>
          <p:nvPr/>
        </p:nvSpPr>
        <p:spPr bwMode="auto">
          <a:xfrm>
            <a:off x="4876800" y="4648200"/>
            <a:ext cx="3733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3581400" y="59436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2286000" y="4648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flipV="1">
            <a:off x="6400800" y="541020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609600" y="66294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5"/>
          <p:cNvSpPr txBox="1">
            <a:spLocks noChangeArrowheads="1"/>
          </p:cNvSpPr>
          <p:nvPr/>
        </p:nvSpPr>
        <p:spPr bwMode="auto">
          <a:xfrm>
            <a:off x="685800" y="61722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822882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Seatbelt </a:t>
            </a:r>
            <a:r>
              <a:rPr lang="en-US" i="1" dirty="0" smtClean="0"/>
              <a:t>should</a:t>
            </a:r>
            <a:r>
              <a:rPr lang="en-US" dirty="0" smtClean="0"/>
              <a:t> prevent death, but causes it</a:t>
            </a:r>
          </a:p>
          <a:p>
            <a:pPr marL="0" indent="0">
              <a:buNone/>
            </a:pPr>
            <a:endParaRPr lang="en-US" dirty="0" smtClean="0"/>
          </a:p>
        </p:txBody>
      </p:sp>
    </p:spTree>
    <p:extLst>
      <p:ext uri="{BB962C8B-B14F-4D97-AF65-F5344CB8AC3E}">
        <p14:creationId xmlns:p14="http://schemas.microsoft.com/office/powerpoint/2010/main" val="372121031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latin typeface="Arial" charset="0"/>
              </a:rPr>
              <a:t>Probability </a:t>
            </a:r>
            <a:r>
              <a:rPr lang="en-US" dirty="0" smtClean="0">
                <a:latin typeface="Arial" charset="0"/>
              </a:rPr>
              <a:t>trajectory</a:t>
            </a:r>
            <a:endParaRPr lang="en-US" dirty="0">
              <a:latin typeface="Arial" charset="0"/>
            </a:endParaRPr>
          </a:p>
        </p:txBody>
      </p:sp>
      <p:pic>
        <p:nvPicPr>
          <p:cNvPr id="43011"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057400"/>
            <a:ext cx="7010400" cy="2435225"/>
          </a:xfrm>
          <a:noFill/>
        </p:spPr>
      </p:pic>
      <p:pic>
        <p:nvPicPr>
          <p:cNvPr id="43012" name="Picture 7" descr="MCj029772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 y="4419600"/>
            <a:ext cx="186213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1" descr="MCAN00718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670425"/>
            <a:ext cx="14478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Line 12"/>
          <p:cNvSpPr>
            <a:spLocks noChangeShapeType="1"/>
          </p:cNvSpPr>
          <p:nvPr/>
        </p:nvSpPr>
        <p:spPr bwMode="auto">
          <a:xfrm flipH="1" flipV="1">
            <a:off x="3429000" y="4038600"/>
            <a:ext cx="9906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Line 13"/>
          <p:cNvSpPr>
            <a:spLocks noChangeShapeType="1"/>
          </p:cNvSpPr>
          <p:nvPr/>
        </p:nvSpPr>
        <p:spPr bwMode="auto">
          <a:xfrm flipV="1">
            <a:off x="2209800" y="3352800"/>
            <a:ext cx="7620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301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514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Text Box 19"/>
          <p:cNvSpPr txBox="1">
            <a:spLocks noChangeArrowheads="1"/>
          </p:cNvSpPr>
          <p:nvPr/>
        </p:nvSpPr>
        <p:spPr bwMode="auto">
          <a:xfrm>
            <a:off x="8213725" y="392271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Y</a:t>
            </a:r>
          </a:p>
        </p:txBody>
      </p:sp>
      <p:sp>
        <p:nvSpPr>
          <p:cNvPr id="43018" name="Text Box 20"/>
          <p:cNvSpPr txBox="1">
            <a:spLocks noChangeArrowheads="1"/>
          </p:cNvSpPr>
          <p:nvPr/>
        </p:nvSpPr>
        <p:spPr bwMode="auto">
          <a:xfrm>
            <a:off x="4495800" y="6172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x</a:t>
            </a:r>
          </a:p>
        </p:txBody>
      </p:sp>
      <p:sp>
        <p:nvSpPr>
          <p:cNvPr id="43019" name="Text Box 21"/>
          <p:cNvSpPr txBox="1">
            <a:spLocks noChangeArrowheads="1"/>
          </p:cNvSpPr>
          <p:nvPr/>
        </p:nvSpPr>
        <p:spPr bwMode="auto">
          <a:xfrm>
            <a:off x="6156325" y="4760913"/>
            <a:ext cx="2759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endParaRPr lang="en-US"/>
          </a:p>
        </p:txBody>
      </p:sp>
      <p:sp>
        <p:nvSpPr>
          <p:cNvPr id="43020" name="Text Box 22"/>
          <p:cNvSpPr txBox="1">
            <a:spLocks noChangeArrowheads="1"/>
          </p:cNvSpPr>
          <p:nvPr/>
        </p:nvSpPr>
        <p:spPr bwMode="auto">
          <a:xfrm>
            <a:off x="6019800" y="5029200"/>
            <a:ext cx="29305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pPr>
              <a:buFontTx/>
              <a:buChar char="•"/>
            </a:pPr>
            <a:r>
              <a:rPr lang="en-US"/>
              <a:t>P(Y) changes at x</a:t>
            </a:r>
          </a:p>
          <a:p>
            <a:pPr>
              <a:buFontTx/>
              <a:buChar char="•"/>
            </a:pPr>
            <a:r>
              <a:rPr lang="en-US"/>
              <a:t>After x P(Y) is high</a:t>
            </a:r>
          </a:p>
          <a:p>
            <a:pPr>
              <a:buFontTx/>
              <a:buChar char="•"/>
            </a:pPr>
            <a:r>
              <a:rPr lang="en-US"/>
              <a:t>P is higher than before x</a:t>
            </a:r>
          </a:p>
          <a:p>
            <a:pPr>
              <a:buFontTx/>
              <a:buChar char="•"/>
            </a:pPr>
            <a:r>
              <a:rPr lang="en-US"/>
              <a:t>P remains high until y</a:t>
            </a:r>
          </a:p>
          <a:p>
            <a:pPr>
              <a:buFontTx/>
              <a:buChar char="•"/>
            </a:pPr>
            <a:endParaRPr lang="en-US"/>
          </a:p>
          <a:p>
            <a:r>
              <a:rPr lang="en-US"/>
              <a:t>Was Because Of!</a:t>
            </a:r>
          </a:p>
          <a:p>
            <a:endParaRPr lang="en-US"/>
          </a:p>
        </p:txBody>
      </p:sp>
    </p:spTree>
    <p:extLst>
      <p:ext uri="{BB962C8B-B14F-4D97-AF65-F5344CB8AC3E}">
        <p14:creationId xmlns:p14="http://schemas.microsoft.com/office/powerpoint/2010/main" val="332151659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probability of death (D) within 30 minutes of poisoning (O) is 0.8</a:t>
            </a:r>
          </a:p>
          <a:p>
            <a:pPr marL="0" indent="0">
              <a:buNone/>
            </a:pPr>
            <a:r>
              <a:rPr lang="en-US" dirty="0" smtClean="0"/>
              <a:t>But if an antidote (A) is given within 10 minutes of poisoning, the probability of death is reduced to 0.001</a:t>
            </a:r>
          </a:p>
          <a:p>
            <a:pPr marL="0" indent="0">
              <a:buNone/>
            </a:pPr>
            <a:r>
              <a:rPr lang="en-US" dirty="0" smtClean="0"/>
              <a:t>However the antidote has occasional side effects, so the probability of death when an antidote is given in the absence of the poison is still 0.001</a:t>
            </a:r>
          </a:p>
          <a:p>
            <a:pPr marL="0" indent="0">
              <a:buNone/>
            </a:pPr>
            <a:r>
              <a:rPr lang="en-US" dirty="0" smtClean="0"/>
              <a:t>Is O a cause of death? Is A?</a:t>
            </a:r>
          </a:p>
        </p:txBody>
      </p:sp>
    </p:spTree>
    <p:extLst>
      <p:ext uri="{BB962C8B-B14F-4D97-AF65-F5344CB8AC3E}">
        <p14:creationId xmlns:p14="http://schemas.microsoft.com/office/powerpoint/2010/main" val="3375101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P(D|O)=0.8 in 30 minutes</a:t>
            </a:r>
          </a:p>
          <a:p>
            <a:pPr marL="0" indent="0">
              <a:buNone/>
            </a:pPr>
            <a:r>
              <a:rPr lang="en-US" dirty="0" smtClean="0"/>
              <a:t>P(D|A^O)=0.001 if within </a:t>
            </a:r>
            <a:r>
              <a:rPr lang="en-US" smtClean="0"/>
              <a:t>10 minutes of O</a:t>
            </a:r>
            <a:endParaRPr lang="en-US" dirty="0" smtClean="0"/>
          </a:p>
          <a:p>
            <a:pPr marL="0" indent="0">
              <a:buNone/>
            </a:pPr>
            <a:r>
              <a:rPr lang="en-US" dirty="0" smtClean="0"/>
              <a:t>P(D|A^¬O)=0.001</a:t>
            </a:r>
            <a:endParaRPr lang="en-US" dirty="0"/>
          </a:p>
          <a:p>
            <a:pPr marL="0" indent="0">
              <a:buNone/>
            </a:pPr>
            <a:endParaRPr lang="en-US" dirty="0"/>
          </a:p>
          <a:p>
            <a:pPr marL="0" indent="0">
              <a:buNone/>
            </a:pPr>
            <a:r>
              <a:rPr lang="en-US" dirty="0" smtClean="0"/>
              <a:t>Are A and O positive, negative, neutral or mixed? Better handled by </a:t>
            </a:r>
            <a:r>
              <a:rPr lang="en-US" dirty="0" err="1" smtClean="0"/>
              <a:t>Suppes</a:t>
            </a:r>
            <a:r>
              <a:rPr lang="en-US" dirty="0" smtClean="0"/>
              <a:t> or </a:t>
            </a:r>
            <a:r>
              <a:rPr lang="en-US" dirty="0" err="1" smtClean="0"/>
              <a:t>Eells</a:t>
            </a:r>
            <a:r>
              <a:rPr lang="en-US" dirty="0" smtClean="0"/>
              <a:t>?</a:t>
            </a:r>
          </a:p>
          <a:p>
            <a:pPr marL="0" indent="0">
              <a:buNone/>
            </a:pPr>
            <a:endParaRPr lang="en-US" dirty="0"/>
          </a:p>
          <a:p>
            <a:pPr marL="0" indent="0">
              <a:buNone/>
            </a:pPr>
            <a:r>
              <a:rPr lang="en-US" dirty="0" smtClean="0"/>
              <a:t>Can impact on a specific instance be different than that at type level? When?</a:t>
            </a:r>
          </a:p>
        </p:txBody>
      </p:sp>
    </p:spTree>
    <p:extLst>
      <p:ext uri="{BB962C8B-B14F-4D97-AF65-F5344CB8AC3E}">
        <p14:creationId xmlns:p14="http://schemas.microsoft.com/office/powerpoint/2010/main" val="2550804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pic>
        <p:nvPicPr>
          <p:cNvPr id="4" name="Content Placeholder 3"/>
          <p:cNvPicPr>
            <a:picLocks noGrp="1" noChangeAspect="1"/>
          </p:cNvPicPr>
          <p:nvPr>
            <p:ph idx="1"/>
          </p:nvPr>
        </p:nvPicPr>
        <p:blipFill>
          <a:blip r:embed="rId3"/>
          <a:srcRect l="-40915" r="-40915"/>
          <a:stretch>
            <a:fillRect/>
          </a:stretch>
        </p:blipFill>
        <p:spPr>
          <a:xfrm>
            <a:off x="0" y="4733705"/>
            <a:ext cx="2083010" cy="1145575"/>
          </a:xfrm>
        </p:spPr>
      </p:pic>
      <p:cxnSp>
        <p:nvCxnSpPr>
          <p:cNvPr id="6" name="Straight Arrow Connector 5"/>
          <p:cNvCxnSpPr/>
          <p:nvPr/>
        </p:nvCxnSpPr>
        <p:spPr>
          <a:xfrm flipV="1">
            <a:off x="1769075" y="1768831"/>
            <a:ext cx="15120" cy="35376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9075" y="5306493"/>
            <a:ext cx="582011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72511" y="2645688"/>
            <a:ext cx="665293" cy="32335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3205061"/>
            <a:ext cx="989198" cy="369332"/>
          </a:xfrm>
          <a:prstGeom prst="rect">
            <a:avLst/>
          </a:prstGeom>
          <a:noFill/>
        </p:spPr>
        <p:txBody>
          <a:bodyPr wrap="none" rtlCol="0">
            <a:spAutoFit/>
          </a:bodyPr>
          <a:lstStyle/>
          <a:p>
            <a:r>
              <a:rPr lang="en-US" dirty="0" smtClean="0"/>
              <a:t>P(death)</a:t>
            </a:r>
            <a:endParaRPr lang="en-US" dirty="0"/>
          </a:p>
        </p:txBody>
      </p:sp>
      <p:cxnSp>
        <p:nvCxnSpPr>
          <p:cNvPr id="16" name="Straight Arrow Connector 15"/>
          <p:cNvCxnSpPr/>
          <p:nvPr/>
        </p:nvCxnSpPr>
        <p:spPr>
          <a:xfrm>
            <a:off x="2237804" y="2606828"/>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94849" y="2252614"/>
            <a:ext cx="479618" cy="369332"/>
          </a:xfrm>
          <a:prstGeom prst="rect">
            <a:avLst/>
          </a:prstGeom>
          <a:noFill/>
        </p:spPr>
        <p:txBody>
          <a:bodyPr wrap="none" rtlCol="0">
            <a:spAutoFit/>
          </a:bodyPr>
          <a:lstStyle/>
          <a:p>
            <a:r>
              <a:rPr lang="en-US" dirty="0" smtClean="0"/>
              <a:t>0.8</a:t>
            </a:r>
            <a:endParaRPr lang="en-US" dirty="0"/>
          </a:p>
        </p:txBody>
      </p:sp>
      <p:sp>
        <p:nvSpPr>
          <p:cNvPr id="21" name="TextBox 20"/>
          <p:cNvSpPr txBox="1"/>
          <p:nvPr/>
        </p:nvSpPr>
        <p:spPr>
          <a:xfrm>
            <a:off x="2669995" y="5694614"/>
            <a:ext cx="980294" cy="369332"/>
          </a:xfrm>
          <a:prstGeom prst="rect">
            <a:avLst/>
          </a:prstGeom>
          <a:noFill/>
        </p:spPr>
        <p:txBody>
          <a:bodyPr wrap="none" rtlCol="0">
            <a:spAutoFit/>
          </a:bodyPr>
          <a:lstStyle/>
          <a:p>
            <a:r>
              <a:rPr lang="en-US" dirty="0" smtClean="0"/>
              <a:t>antidote</a:t>
            </a:r>
            <a:endParaRPr lang="en-US" dirty="0"/>
          </a:p>
        </p:txBody>
      </p:sp>
      <p:cxnSp>
        <p:nvCxnSpPr>
          <p:cNvPr id="22" name="Straight Arrow Connector 21"/>
          <p:cNvCxnSpPr>
            <a:stCxn id="21" idx="0"/>
          </p:cNvCxnSpPr>
          <p:nvPr/>
        </p:nvCxnSpPr>
        <p:spPr>
          <a:xfrm flipV="1">
            <a:off x="3160142" y="4958774"/>
            <a:ext cx="0" cy="7358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727951" y="4906014"/>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74467" y="4401105"/>
            <a:ext cx="710914" cy="369332"/>
          </a:xfrm>
          <a:prstGeom prst="rect">
            <a:avLst/>
          </a:prstGeom>
          <a:noFill/>
        </p:spPr>
        <p:txBody>
          <a:bodyPr wrap="none" rtlCol="0">
            <a:spAutoFit/>
          </a:bodyPr>
          <a:lstStyle/>
          <a:p>
            <a:r>
              <a:rPr lang="en-US" dirty="0" smtClean="0"/>
              <a:t>0.001</a:t>
            </a:r>
            <a:endParaRPr lang="en-US" dirty="0"/>
          </a:p>
        </p:txBody>
      </p:sp>
      <p:cxnSp>
        <p:nvCxnSpPr>
          <p:cNvPr id="28" name="Straight Arrow Connector 27"/>
          <p:cNvCxnSpPr/>
          <p:nvPr/>
        </p:nvCxnSpPr>
        <p:spPr>
          <a:xfrm>
            <a:off x="1285225" y="1959180"/>
            <a:ext cx="516434"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83565" y="1791662"/>
            <a:ext cx="301660" cy="369332"/>
          </a:xfrm>
          <a:prstGeom prst="rect">
            <a:avLst/>
          </a:prstGeom>
          <a:noFill/>
        </p:spPr>
        <p:txBody>
          <a:bodyPr wrap="none" rtlCol="0">
            <a:spAutoFit/>
          </a:bodyPr>
          <a:lstStyle/>
          <a:p>
            <a:r>
              <a:rPr lang="en-US" dirty="0" smtClean="0"/>
              <a:t>1</a:t>
            </a:r>
            <a:endParaRPr lang="en-US" dirty="0"/>
          </a:p>
        </p:txBody>
      </p:sp>
      <p:cxnSp>
        <p:nvCxnSpPr>
          <p:cNvPr id="32" name="Straight Arrow Connector 31"/>
          <p:cNvCxnSpPr/>
          <p:nvPr/>
        </p:nvCxnSpPr>
        <p:spPr>
          <a:xfrm flipV="1">
            <a:off x="6639008" y="5306493"/>
            <a:ext cx="0" cy="572787"/>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488178" y="5879280"/>
            <a:ext cx="261986" cy="369332"/>
          </a:xfrm>
          <a:prstGeom prst="rect">
            <a:avLst/>
          </a:prstGeom>
          <a:noFill/>
        </p:spPr>
        <p:txBody>
          <a:bodyPr wrap="none" rtlCol="0">
            <a:spAutoFit/>
          </a:bodyPr>
          <a:lstStyle/>
          <a:p>
            <a:r>
              <a:rPr lang="en-US" dirty="0"/>
              <a:t>t</a:t>
            </a:r>
          </a:p>
        </p:txBody>
      </p:sp>
      <p:sp>
        <p:nvSpPr>
          <p:cNvPr id="35" name="Freeform 34"/>
          <p:cNvSpPr/>
          <p:nvPr/>
        </p:nvSpPr>
        <p:spPr>
          <a:xfrm>
            <a:off x="3628871" y="1874641"/>
            <a:ext cx="3129902" cy="3038779"/>
          </a:xfrm>
          <a:custGeom>
            <a:avLst/>
            <a:gdLst>
              <a:gd name="connsiteX0" fmla="*/ 0 w 3129902"/>
              <a:gd name="connsiteY0" fmla="*/ 3038779 h 3038779"/>
              <a:gd name="connsiteX1" fmla="*/ 498970 w 3129902"/>
              <a:gd name="connsiteY1" fmla="*/ 2751533 h 3038779"/>
              <a:gd name="connsiteX2" fmla="*/ 1088662 w 3129902"/>
              <a:gd name="connsiteY2" fmla="*/ 2403814 h 3038779"/>
              <a:gd name="connsiteX3" fmla="*/ 2101722 w 3129902"/>
              <a:gd name="connsiteY3" fmla="*/ 937347 h 3038779"/>
              <a:gd name="connsiteX4" fmla="*/ 2691413 w 3129902"/>
              <a:gd name="connsiteY4" fmla="*/ 151200 h 3038779"/>
              <a:gd name="connsiteX5" fmla="*/ 3129902 w 3129902"/>
              <a:gd name="connsiteY5" fmla="*/ 18 h 303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902" h="3038779">
                <a:moveTo>
                  <a:pt x="0" y="3038779"/>
                </a:moveTo>
                <a:lnTo>
                  <a:pt x="498970" y="2751533"/>
                </a:lnTo>
                <a:cubicBezTo>
                  <a:pt x="680414" y="2645705"/>
                  <a:pt x="821537" y="2706178"/>
                  <a:pt x="1088662" y="2403814"/>
                </a:cubicBezTo>
                <a:cubicBezTo>
                  <a:pt x="1355787" y="2101450"/>
                  <a:pt x="1834597" y="1312783"/>
                  <a:pt x="2101722" y="937347"/>
                </a:cubicBezTo>
                <a:cubicBezTo>
                  <a:pt x="2368847" y="561911"/>
                  <a:pt x="2520050" y="307421"/>
                  <a:pt x="2691413" y="151200"/>
                </a:cubicBezTo>
                <a:cubicBezTo>
                  <a:pt x="2862776" y="-5021"/>
                  <a:pt x="3129902" y="18"/>
                  <a:pt x="3129902" y="18"/>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6999501" y="1179140"/>
            <a:ext cx="1179382" cy="117938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X      X</a:t>
            </a:r>
            <a:endParaRPr lang="en-US" dirty="0">
              <a:solidFill>
                <a:srgbClr val="000000"/>
              </a:solidFill>
            </a:endParaRPr>
          </a:p>
          <a:p>
            <a:pPr algn="ctr"/>
            <a:endParaRPr lang="en-US" dirty="0">
              <a:solidFill>
                <a:srgbClr val="000000"/>
              </a:solidFill>
            </a:endParaRPr>
          </a:p>
        </p:txBody>
      </p:sp>
    </p:spTree>
    <p:extLst>
      <p:ext uri="{BB962C8B-B14F-4D97-AF65-F5344CB8AC3E}">
        <p14:creationId xmlns:p14="http://schemas.microsoft.com/office/powerpoint/2010/main" val="2999284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1" grpId="0"/>
      <p:bldP spid="26" grpId="0"/>
      <p:bldP spid="30" grpId="0"/>
      <p:bldP spid="33" grpId="0"/>
      <p:bldP spid="35" grpId="0" animBg="1"/>
      <p:bldP spid="3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are background contexts needed?</a:t>
            </a:r>
            <a:endParaRPr lang="en-US" dirty="0"/>
          </a:p>
        </p:txBody>
      </p:sp>
      <p:sp>
        <p:nvSpPr>
          <p:cNvPr id="3" name="Content Placeholder 2"/>
          <p:cNvSpPr>
            <a:spLocks noGrp="1"/>
          </p:cNvSpPr>
          <p:nvPr>
            <p:ph idx="1"/>
          </p:nvPr>
        </p:nvSpPr>
        <p:spPr/>
        <p:txBody>
          <a:bodyPr/>
          <a:lstStyle/>
          <a:p>
            <a:r>
              <a:rPr lang="en-US" dirty="0" smtClean="0"/>
              <a:t>What if poison and antidote are administered at same time?</a:t>
            </a:r>
          </a:p>
          <a:p>
            <a:r>
              <a:rPr lang="en-US" dirty="0" smtClean="0"/>
              <a:t>What about exposure that provides resistance to later bacteria?</a:t>
            </a:r>
            <a:endParaRPr lang="en-US" dirty="0"/>
          </a:p>
        </p:txBody>
      </p:sp>
    </p:spTree>
    <p:extLst>
      <p:ext uri="{BB962C8B-B14F-4D97-AF65-F5344CB8AC3E}">
        <p14:creationId xmlns:p14="http://schemas.microsoft.com/office/powerpoint/2010/main" val="3139684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Counterexample (sort of)</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C likely to survive until t2 but not a later time</a:t>
            </a:r>
          </a:p>
          <a:p>
            <a:r>
              <a:rPr lang="en-US" dirty="0" smtClean="0"/>
              <a:t>P(</a:t>
            </a:r>
            <a:r>
              <a:rPr lang="en-US" dirty="0" err="1" smtClean="0"/>
              <a:t>death|A</a:t>
            </a:r>
            <a:r>
              <a:rPr lang="en-US" dirty="0" smtClean="0"/>
              <a:t>)=P(</a:t>
            </a:r>
            <a:r>
              <a:rPr lang="en-US" dirty="0" err="1" smtClean="0"/>
              <a:t>death|disease</a:t>
            </a:r>
            <a:r>
              <a:rPr lang="en-US" dirty="0" smtClean="0"/>
              <a:t>) </a:t>
            </a:r>
          </a:p>
          <a:p>
            <a:r>
              <a:rPr lang="en-US" dirty="0" smtClean="0"/>
              <a:t>P(</a:t>
            </a:r>
            <a:r>
              <a:rPr lang="en-US" dirty="0" err="1" smtClean="0"/>
              <a:t>death|cure</a:t>
            </a:r>
            <a:r>
              <a:rPr lang="en-US" dirty="0" smtClean="0"/>
              <a:t>)=0</a:t>
            </a:r>
          </a:p>
          <a:p>
            <a:r>
              <a:rPr lang="en-US" dirty="0" smtClean="0"/>
              <a:t>BUT residual chance of death from A</a:t>
            </a:r>
            <a:endParaRPr lang="en-US" dirty="0"/>
          </a:p>
        </p:txBody>
      </p:sp>
      <p:sp>
        <p:nvSpPr>
          <p:cNvPr id="4" name="Rectangle 8"/>
          <p:cNvSpPr>
            <a:spLocks noChangeArrowheads="1"/>
          </p:cNvSpPr>
          <p:nvPr/>
        </p:nvSpPr>
        <p:spPr bwMode="auto">
          <a:xfrm>
            <a:off x="1676400" y="4343400"/>
            <a:ext cx="1066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Patient</a:t>
            </a:r>
          </a:p>
        </p:txBody>
      </p:sp>
      <p:sp>
        <p:nvSpPr>
          <p:cNvPr id="5" name="Line 9"/>
          <p:cNvSpPr>
            <a:spLocks noChangeShapeType="1"/>
          </p:cNvSpPr>
          <p:nvPr/>
        </p:nvSpPr>
        <p:spPr bwMode="auto">
          <a:xfrm>
            <a:off x="2743200" y="4572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Rectangle 10"/>
          <p:cNvSpPr>
            <a:spLocks noChangeArrowheads="1"/>
          </p:cNvSpPr>
          <p:nvPr/>
        </p:nvSpPr>
        <p:spPr bwMode="auto">
          <a:xfrm>
            <a:off x="3733800" y="4343400"/>
            <a:ext cx="1828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Ineffective drug</a:t>
            </a:r>
          </a:p>
        </p:txBody>
      </p:sp>
      <p:sp>
        <p:nvSpPr>
          <p:cNvPr id="7" name="Line 11"/>
          <p:cNvSpPr>
            <a:spLocks noChangeShapeType="1"/>
          </p:cNvSpPr>
          <p:nvPr/>
        </p:nvSpPr>
        <p:spPr bwMode="auto">
          <a:xfrm>
            <a:off x="5562600" y="4648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13"/>
          <p:cNvSpPr>
            <a:spLocks noChangeArrowheads="1"/>
          </p:cNvSpPr>
          <p:nvPr/>
        </p:nvSpPr>
        <p:spPr bwMode="auto">
          <a:xfrm>
            <a:off x="6400800" y="4343400"/>
            <a:ext cx="12192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dirty="0"/>
              <a:t>Cure</a:t>
            </a:r>
          </a:p>
        </p:txBody>
      </p:sp>
      <p:sp>
        <p:nvSpPr>
          <p:cNvPr id="9" name="Line 14"/>
          <p:cNvSpPr>
            <a:spLocks noChangeShapeType="1"/>
          </p:cNvSpPr>
          <p:nvPr/>
        </p:nvSpPr>
        <p:spPr bwMode="auto">
          <a:xfrm>
            <a:off x="1600200" y="5410200"/>
            <a:ext cx="647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15"/>
          <p:cNvSpPr txBox="1">
            <a:spLocks noChangeArrowheads="1"/>
          </p:cNvSpPr>
          <p:nvPr/>
        </p:nvSpPr>
        <p:spPr bwMode="auto">
          <a:xfrm>
            <a:off x="4495800" y="5562600"/>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
        <p:nvSpPr>
          <p:cNvPr id="11" name="Text Box 16"/>
          <p:cNvSpPr txBox="1">
            <a:spLocks noChangeArrowheads="1"/>
          </p:cNvSpPr>
          <p:nvPr/>
        </p:nvSpPr>
        <p:spPr bwMode="auto">
          <a:xfrm>
            <a:off x="2057400" y="39624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C</a:t>
            </a:r>
          </a:p>
        </p:txBody>
      </p:sp>
      <p:sp>
        <p:nvSpPr>
          <p:cNvPr id="12" name="Text Box 18"/>
          <p:cNvSpPr txBox="1">
            <a:spLocks noChangeArrowheads="1"/>
          </p:cNvSpPr>
          <p:nvPr/>
        </p:nvSpPr>
        <p:spPr bwMode="auto">
          <a:xfrm>
            <a:off x="4572000" y="39766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A</a:t>
            </a:r>
          </a:p>
        </p:txBody>
      </p:sp>
      <p:sp>
        <p:nvSpPr>
          <p:cNvPr id="13" name="Text Box 21"/>
          <p:cNvSpPr txBox="1">
            <a:spLocks noChangeArrowheads="1"/>
          </p:cNvSpPr>
          <p:nvPr/>
        </p:nvSpPr>
        <p:spPr bwMode="auto">
          <a:xfrm>
            <a:off x="6858000" y="4038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B</a:t>
            </a:r>
          </a:p>
        </p:txBody>
      </p:sp>
      <p:sp>
        <p:nvSpPr>
          <p:cNvPr id="14" name="Text Box 22"/>
          <p:cNvSpPr txBox="1">
            <a:spLocks noChangeArrowheads="1"/>
          </p:cNvSpPr>
          <p:nvPr/>
        </p:nvSpPr>
        <p:spPr bwMode="auto">
          <a:xfrm>
            <a:off x="2057400" y="49530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a:t>
            </a:r>
          </a:p>
        </p:txBody>
      </p:sp>
      <p:sp>
        <p:nvSpPr>
          <p:cNvPr id="15" name="Text Box 24"/>
          <p:cNvSpPr txBox="1">
            <a:spLocks noChangeArrowheads="1"/>
          </p:cNvSpPr>
          <p:nvPr/>
        </p:nvSpPr>
        <p:spPr bwMode="auto">
          <a:xfrm>
            <a:off x="4495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t1</a:t>
            </a:r>
          </a:p>
        </p:txBody>
      </p:sp>
      <p:sp>
        <p:nvSpPr>
          <p:cNvPr id="16" name="Text Box 25"/>
          <p:cNvSpPr txBox="1">
            <a:spLocks noChangeArrowheads="1"/>
          </p:cNvSpPr>
          <p:nvPr/>
        </p:nvSpPr>
        <p:spPr bwMode="auto">
          <a:xfrm>
            <a:off x="6781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t2</a:t>
            </a:r>
          </a:p>
        </p:txBody>
      </p:sp>
    </p:spTree>
    <p:extLst>
      <p:ext uri="{BB962C8B-B14F-4D97-AF65-F5344CB8AC3E}">
        <p14:creationId xmlns:p14="http://schemas.microsoft.com/office/powerpoint/2010/main" val="1695552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smtClean="0"/>
              <a:t>Understand how to diagram the relationships between variables</a:t>
            </a:r>
          </a:p>
          <a:p>
            <a:pPr marL="320675" indent="-320675" defTabSz="852488">
              <a:spcBef>
                <a:spcPct val="25000"/>
              </a:spcBef>
              <a:buSzPct val="80000"/>
            </a:pPr>
            <a:r>
              <a:rPr lang="en-US" dirty="0" smtClean="0"/>
              <a:t>Explain the concept of causation</a:t>
            </a:r>
            <a:endParaRPr lang="en-US" sz="2800" dirty="0" smtClean="0"/>
          </a:p>
        </p:txBody>
      </p:sp>
    </p:spTree>
    <p:extLst>
      <p:ext uri="{BB962C8B-B14F-4D97-AF65-F5344CB8AC3E}">
        <p14:creationId xmlns:p14="http://schemas.microsoft.com/office/powerpoint/2010/main" val="14082397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Cause?</a:t>
            </a:r>
            <a:endParaRPr lang="en-US" dirty="0"/>
          </a:p>
        </p:txBody>
      </p:sp>
      <p:sp>
        <p:nvSpPr>
          <p:cNvPr id="3" name="Content Placeholder 2"/>
          <p:cNvSpPr>
            <a:spLocks noGrp="1"/>
          </p:cNvSpPr>
          <p:nvPr>
            <p:ph idx="1"/>
          </p:nvPr>
        </p:nvSpPr>
        <p:spPr/>
        <p:txBody>
          <a:bodyPr/>
          <a:lstStyle/>
          <a:p>
            <a:r>
              <a:rPr lang="en-US" dirty="0" smtClean="0"/>
              <a:t>Why is it hard to prove causality</a:t>
            </a:r>
          </a:p>
          <a:p>
            <a:r>
              <a:rPr lang="en-US" dirty="0" smtClean="0"/>
              <a:t>Why do we need to prove causality?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3/21/16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277144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19698</TotalTime>
  <Words>4292</Words>
  <Application>Microsoft Macintosh PowerPoint</Application>
  <PresentationFormat>On-screen Show (4:3)</PresentationFormat>
  <Paragraphs>695</Paragraphs>
  <Slides>79</Slides>
  <Notes>53</Notes>
  <HiddenSlides>6</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79</vt:i4>
      </vt:variant>
    </vt:vector>
  </HeadingPairs>
  <TitlesOfParts>
    <vt:vector size="84" baseType="lpstr">
      <vt:lpstr>Office Theme</vt:lpstr>
      <vt:lpstr>Clip</vt:lpstr>
      <vt:lpstr>Equation</vt:lpstr>
      <vt:lpstr>MS Org Chart</vt:lpstr>
      <vt:lpstr>Microsoft Equation</vt:lpstr>
      <vt:lpstr>PowerPoint Presentation</vt:lpstr>
      <vt:lpstr>PowerPoint Presentation</vt:lpstr>
      <vt:lpstr>PowerPoint Presentation</vt:lpstr>
      <vt:lpstr>Leibovici’s reply</vt:lpstr>
      <vt:lpstr>XMRV leads to CFS?</vt:lpstr>
      <vt:lpstr>XMRV leads to CFS?</vt:lpstr>
      <vt:lpstr>But …</vt:lpstr>
      <vt:lpstr>Goals</vt:lpstr>
      <vt:lpstr>What is a Cause?</vt:lpstr>
      <vt:lpstr>Dependence/independence</vt:lpstr>
      <vt:lpstr>Regularities and experience</vt:lpstr>
      <vt:lpstr>Correlation</vt:lpstr>
      <vt:lpstr>Correlation</vt:lpstr>
      <vt:lpstr>PowerPoint Presentation</vt:lpstr>
      <vt:lpstr>Scatter Plots and Correlation</vt:lpstr>
      <vt:lpstr>What is “Linear”?</vt:lpstr>
      <vt:lpstr>Sample Correlations</vt:lpstr>
      <vt:lpstr>Correlation Assumptions</vt:lpstr>
      <vt:lpstr>Residual Analysis for Linearity</vt:lpstr>
      <vt:lpstr>Residual Analysis for  Constant Variance (Homoscedasticity) </vt:lpstr>
      <vt:lpstr>PowerPoint Presentation</vt:lpstr>
      <vt:lpstr>The effect of outliers</vt:lpstr>
      <vt:lpstr>Pearson Correlation Coefficient</vt:lpstr>
      <vt:lpstr>Features of  ρ  and  r</vt:lpstr>
      <vt:lpstr>Calculating the Pearson  Correlation Coefficient</vt:lpstr>
      <vt:lpstr>Measuring correlation</vt:lpstr>
      <vt:lpstr>PowerPoint Presentation</vt:lpstr>
      <vt:lpstr>Correlation is not Causation</vt:lpstr>
      <vt:lpstr>Correlation without causation (1)</vt:lpstr>
      <vt:lpstr>Correlation != Causality</vt:lpstr>
      <vt:lpstr>Correlation with some causation</vt:lpstr>
      <vt:lpstr>Correlation Summary</vt:lpstr>
      <vt:lpstr>How can we test these associations?</vt:lpstr>
      <vt:lpstr>How can we test these associations?</vt:lpstr>
      <vt:lpstr>Correlation Summary</vt:lpstr>
      <vt:lpstr>Causation without correlation</vt:lpstr>
      <vt:lpstr>Restricted Range: Sampling Bias</vt:lpstr>
      <vt:lpstr>Further Restrictions</vt:lpstr>
      <vt:lpstr>Partial Correlation</vt:lpstr>
      <vt:lpstr>Simpson’s Paradox</vt:lpstr>
      <vt:lpstr>A situation where the subgroups are always the way to go</vt:lpstr>
      <vt:lpstr>Gender Discrimination?</vt:lpstr>
      <vt:lpstr>Gender Discrimination?</vt:lpstr>
      <vt:lpstr>Correlation Summary</vt:lpstr>
      <vt:lpstr>Strangely…</vt:lpstr>
      <vt:lpstr>Causation without correlation</vt:lpstr>
      <vt:lpstr>Causation without correlation (2)</vt:lpstr>
      <vt:lpstr>How do we infer causality?  How do we prove it?</vt:lpstr>
      <vt:lpstr>PowerPoint Presentation</vt:lpstr>
      <vt:lpstr>PowerPoint Presentation</vt:lpstr>
      <vt:lpstr>PowerPoint Presentation</vt:lpstr>
      <vt:lpstr>Inference</vt:lpstr>
      <vt:lpstr>Theory vs empiricism</vt:lpstr>
      <vt:lpstr>INUS condition</vt:lpstr>
      <vt:lpstr>INUS example</vt:lpstr>
      <vt:lpstr>INUS conditions summary</vt:lpstr>
      <vt:lpstr>Problems for INUS</vt:lpstr>
      <vt:lpstr>Murder mystery</vt:lpstr>
      <vt:lpstr>Sleepwalker or murderer?</vt:lpstr>
      <vt:lpstr>The verdict</vt:lpstr>
      <vt:lpstr>Another Example  (take this home)</vt:lpstr>
      <vt:lpstr>Discussion from last class</vt:lpstr>
      <vt:lpstr>Probabilities from data</vt:lpstr>
      <vt:lpstr>Conjunction</vt:lpstr>
      <vt:lpstr>Conditional probability</vt:lpstr>
      <vt:lpstr>Example of Bayes rule</vt:lpstr>
      <vt:lpstr>Example continued</vt:lpstr>
      <vt:lpstr>Probabilistic causality: basic idea</vt:lpstr>
      <vt:lpstr>Problem: Nonstationarity</vt:lpstr>
      <vt:lpstr>Problem: Indeterminism</vt:lpstr>
      <vt:lpstr>Problem: Overdetermination</vt:lpstr>
      <vt:lpstr>Problem: Preemption</vt:lpstr>
      <vt:lpstr>PowerPoint Presentation</vt:lpstr>
      <vt:lpstr>Probability trajectory</vt:lpstr>
      <vt:lpstr>PowerPoint Presentation</vt:lpstr>
      <vt:lpstr>Poison and antidote</vt:lpstr>
      <vt:lpstr>Poison and antidote</vt:lpstr>
      <vt:lpstr>Why are background contexts needed?</vt:lpstr>
      <vt:lpstr>Counterexample (sort of)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618</cp:revision>
  <cp:lastPrinted>2014-02-18T19:49:30Z</cp:lastPrinted>
  <dcterms:created xsi:type="dcterms:W3CDTF">2013-10-07T16:54:34Z</dcterms:created>
  <dcterms:modified xsi:type="dcterms:W3CDTF">2016-03-22T00:38:17Z</dcterms:modified>
</cp:coreProperties>
</file>